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Lst>
  <p:sldSz cx="18288000" cy="10287000"/>
  <p:notesSz cx="6858000" cy="9144000"/>
  <p:embeddedFontLst>
    <p:embeddedFont>
      <p:font typeface="Archivo Black" panose="020B0A03020202020B04" pitchFamily="34" charset="77"/>
      <p:regular r:id="rId21"/>
    </p:embeddedFont>
    <p:embeddedFont>
      <p:font typeface="Lato" panose="020F0502020204030203" pitchFamily="34" charset="0"/>
      <p:regular r:id="rId22"/>
      <p:bold r:id="rId23"/>
      <p:italic r:id="rId24"/>
      <p:boldItalic r:id="rId25"/>
    </p:embeddedFont>
    <p:embeddedFont>
      <p:font typeface="Montserrat" pitchFamily="2" charset="77"/>
      <p:regular r:id="rId26"/>
      <p:bold r:id="rId27"/>
      <p:italic r:id="rId28"/>
      <p:boldItalic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1"/>
    <p:restoredTop sz="94593"/>
  </p:normalViewPr>
  <p:slideViewPr>
    <p:cSldViewPr snapToGrid="0">
      <p:cViewPr varScale="1">
        <p:scale>
          <a:sx n="81" d="100"/>
          <a:sy n="81" d="100"/>
        </p:scale>
        <p:origin x="224" y="22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2686b1fcd9_3_1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32686b1fcd9_3_14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2686b1fcd9_3_1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g32686b1fcd9_3_1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2686b1fcd9_3_3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g32686b1fcd9_3_3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2686b1fcd9_3_4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g32686b1fcd9_3_4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2686b1fcd9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g32686b1fcd9_3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2686b1fcd9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g32686b1fcd9_3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2686b1fcd9_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32686b1fcd9_3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2686b1fcd9_3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32686b1fcd9_3_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26d206cb0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26d206cb0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hyperlink" Target="https://roadtovrlive-5ea0.kxcdn.com/wp-content/uploads/2017/01/maxresdefault-10-300x160.jpg" TargetMode="External"/><Relationship Id="rId3" Type="http://schemas.openxmlformats.org/officeDocument/2006/relationships/hyperlink" Target="https://www.researchgate.net/publication/351558543/figure/fig2/AS:11431281238392196@1713901044200/Example-of-a-predictive-simulation-of-augmented-reality-AR-Covid-19-data-for-multiple_W640.jpg" TargetMode="External"/><Relationship Id="rId7" Type="http://schemas.openxmlformats.org/officeDocument/2006/relationships/hyperlink" Target="https://media.springernature.com/lw685/springer-static/image/art%3A10.1007%2Fs12193-019-00305-y/MediaObjects/12193_2019_305_Fig1_HTML.pn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gijn.org/wp-content/uploads/2021/08/Atlas-of-the-Invisible-main-image.jpg" TargetMode="External"/><Relationship Id="rId5" Type="http://schemas.openxmlformats.org/officeDocument/2006/relationships/hyperlink" Target="https://i.ytimg.com/vi/ddc6fWYnURM/hq720.jpg?sqp=-oaymwEhCK4FEIIDSFryq4qpAxMIARUAAAAAGAElAADIQj0AgKJD&amp;rs=AOn4CLCXB7ST48w3nDF87puCf3tlpvJQkw" TargetMode="External"/><Relationship Id="rId4" Type="http://schemas.openxmlformats.org/officeDocument/2006/relationships/hyperlink" Target="https://www.newscaststudio.com/wp-content/uploads/2024/11/cbs-virtual_20-1024x576.jpg" TargetMode="External"/><Relationship Id="rId9" Type="http://schemas.openxmlformats.org/officeDocument/2006/relationships/hyperlink" Target="https://chatgpt.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pSp>
        <p:nvGrpSpPr>
          <p:cNvPr id="84" name="Google Shape;84;p13"/>
          <p:cNvGrpSpPr/>
          <p:nvPr/>
        </p:nvGrpSpPr>
        <p:grpSpPr>
          <a:xfrm>
            <a:off x="6433202" y="8744499"/>
            <a:ext cx="11893526" cy="1040520"/>
            <a:chOff x="0" y="-38100"/>
            <a:chExt cx="3132451" cy="274046"/>
          </a:xfrm>
        </p:grpSpPr>
        <p:sp>
          <p:nvSpPr>
            <p:cNvPr id="85" name="Google Shape;85;p13"/>
            <p:cNvSpPr/>
            <p:nvPr/>
          </p:nvSpPr>
          <p:spPr>
            <a:xfrm>
              <a:off x="0" y="0"/>
              <a:ext cx="3132451" cy="235946"/>
            </a:xfrm>
            <a:custGeom>
              <a:avLst/>
              <a:gdLst/>
              <a:ahLst/>
              <a:cxnLst/>
              <a:rect l="l" t="t" r="r" b="b"/>
              <a:pathLst>
                <a:path w="3132451" h="235946" extrusionOk="0">
                  <a:moveTo>
                    <a:pt x="0" y="0"/>
                  </a:moveTo>
                  <a:lnTo>
                    <a:pt x="3132451" y="0"/>
                  </a:lnTo>
                  <a:lnTo>
                    <a:pt x="3132451" y="235946"/>
                  </a:lnTo>
                  <a:lnTo>
                    <a:pt x="0" y="235946"/>
                  </a:lnTo>
                  <a:close/>
                </a:path>
              </a:pathLst>
            </a:custGeom>
            <a:solidFill>
              <a:srgbClr val="1B294A"/>
            </a:solidFill>
            <a:ln>
              <a:noFill/>
            </a:ln>
          </p:spPr>
          <p:txBody>
            <a:bodyPr/>
            <a:lstStyle/>
            <a:p>
              <a:endParaRPr lang="en-US"/>
            </a:p>
          </p:txBody>
        </p:sp>
        <p:sp>
          <p:nvSpPr>
            <p:cNvPr id="86" name="Google Shape;86;p13"/>
            <p:cNvSpPr txBox="1"/>
            <p:nvPr/>
          </p:nvSpPr>
          <p:spPr>
            <a:xfrm>
              <a:off x="0" y="-38100"/>
              <a:ext cx="3132451" cy="274046"/>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 name="Google Shape;87;p13"/>
          <p:cNvGrpSpPr/>
          <p:nvPr/>
        </p:nvGrpSpPr>
        <p:grpSpPr>
          <a:xfrm>
            <a:off x="-1369347" y="-275062"/>
            <a:ext cx="2385450" cy="2385450"/>
            <a:chOff x="32169" y="32169"/>
            <a:chExt cx="748463" cy="748463"/>
          </a:xfrm>
        </p:grpSpPr>
        <p:sp>
          <p:nvSpPr>
            <p:cNvPr id="88" name="Google Shape;88;p13"/>
            <p:cNvSpPr/>
            <p:nvPr/>
          </p:nvSpPr>
          <p:spPr>
            <a:xfrm>
              <a:off x="32169" y="32169"/>
              <a:ext cx="748463" cy="748463"/>
            </a:xfrm>
            <a:custGeom>
              <a:avLst/>
              <a:gdLst/>
              <a:ahLst/>
              <a:cxnLst/>
              <a:rect l="l" t="t" r="r" b="b"/>
              <a:pathLst>
                <a:path w="748463" h="748463" extrusionOk="0">
                  <a:moveTo>
                    <a:pt x="446081" y="39681"/>
                  </a:moveTo>
                  <a:lnTo>
                    <a:pt x="708781" y="302381"/>
                  </a:lnTo>
                  <a:cubicBezTo>
                    <a:pt x="748463" y="342062"/>
                    <a:pt x="748463" y="406400"/>
                    <a:pt x="708781" y="446081"/>
                  </a:cubicBezTo>
                  <a:lnTo>
                    <a:pt x="446081" y="708781"/>
                  </a:lnTo>
                  <a:cubicBezTo>
                    <a:pt x="406400" y="748463"/>
                    <a:pt x="342062" y="748463"/>
                    <a:pt x="302381" y="708781"/>
                  </a:cubicBezTo>
                  <a:lnTo>
                    <a:pt x="39681" y="446081"/>
                  </a:lnTo>
                  <a:cubicBezTo>
                    <a:pt x="0" y="406400"/>
                    <a:pt x="0" y="342062"/>
                    <a:pt x="39681" y="302381"/>
                  </a:cubicBezTo>
                  <a:lnTo>
                    <a:pt x="302381" y="39681"/>
                  </a:lnTo>
                  <a:cubicBezTo>
                    <a:pt x="342062" y="0"/>
                    <a:pt x="406400" y="0"/>
                    <a:pt x="446081" y="39681"/>
                  </a:cubicBezTo>
                  <a:close/>
                </a:path>
              </a:pathLst>
            </a:custGeom>
            <a:solidFill>
              <a:srgbClr val="99D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txBox="1"/>
            <p:nvPr/>
          </p:nvSpPr>
          <p:spPr>
            <a:xfrm>
              <a:off x="139700" y="101600"/>
              <a:ext cx="533400" cy="5715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 name="Google Shape;90;p13"/>
          <p:cNvGrpSpPr/>
          <p:nvPr/>
        </p:nvGrpSpPr>
        <p:grpSpPr>
          <a:xfrm>
            <a:off x="424136" y="-1431394"/>
            <a:ext cx="2587360" cy="2587360"/>
            <a:chOff x="29842" y="29842"/>
            <a:chExt cx="753115" cy="753115"/>
          </a:xfrm>
        </p:grpSpPr>
        <p:sp>
          <p:nvSpPr>
            <p:cNvPr id="91" name="Google Shape;91;p13"/>
            <p:cNvSpPr/>
            <p:nvPr/>
          </p:nvSpPr>
          <p:spPr>
            <a:xfrm>
              <a:off x="29842" y="29842"/>
              <a:ext cx="753115" cy="753115"/>
            </a:xfrm>
            <a:custGeom>
              <a:avLst/>
              <a:gdLst/>
              <a:ahLst/>
              <a:cxnLst/>
              <a:rect l="l" t="t" r="r" b="b"/>
              <a:pathLst>
                <a:path w="753115" h="753115" extrusionOk="0">
                  <a:moveTo>
                    <a:pt x="443213" y="36813"/>
                  </a:moveTo>
                  <a:lnTo>
                    <a:pt x="716303" y="309903"/>
                  </a:lnTo>
                  <a:cubicBezTo>
                    <a:pt x="753115" y="346716"/>
                    <a:pt x="753115" y="406401"/>
                    <a:pt x="716303" y="443213"/>
                  </a:cubicBezTo>
                  <a:lnTo>
                    <a:pt x="443213" y="716303"/>
                  </a:lnTo>
                  <a:cubicBezTo>
                    <a:pt x="406401" y="753115"/>
                    <a:pt x="346716" y="753115"/>
                    <a:pt x="309903" y="716303"/>
                  </a:cubicBezTo>
                  <a:lnTo>
                    <a:pt x="36813" y="443213"/>
                  </a:lnTo>
                  <a:cubicBezTo>
                    <a:pt x="0" y="406401"/>
                    <a:pt x="0" y="346716"/>
                    <a:pt x="36813" y="309903"/>
                  </a:cubicBezTo>
                  <a:lnTo>
                    <a:pt x="309903" y="36813"/>
                  </a:lnTo>
                  <a:cubicBezTo>
                    <a:pt x="346716" y="0"/>
                    <a:pt x="406401" y="0"/>
                    <a:pt x="443213" y="36813"/>
                  </a:cubicBezTo>
                  <a:close/>
                </a:path>
              </a:pathLst>
            </a:custGeom>
            <a:solidFill>
              <a:srgbClr val="1B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txBox="1"/>
            <p:nvPr/>
          </p:nvSpPr>
          <p:spPr>
            <a:xfrm>
              <a:off x="139700" y="101600"/>
              <a:ext cx="533400" cy="5715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 name="Google Shape;93;p13"/>
          <p:cNvGrpSpPr/>
          <p:nvPr/>
        </p:nvGrpSpPr>
        <p:grpSpPr>
          <a:xfrm>
            <a:off x="551310" y="1077008"/>
            <a:ext cx="1379283" cy="1379283"/>
            <a:chOff x="43588" y="43588"/>
            <a:chExt cx="725624" cy="725624"/>
          </a:xfrm>
        </p:grpSpPr>
        <p:sp>
          <p:nvSpPr>
            <p:cNvPr id="94" name="Google Shape;94;p13"/>
            <p:cNvSpPr/>
            <p:nvPr/>
          </p:nvSpPr>
          <p:spPr>
            <a:xfrm>
              <a:off x="43588" y="43588"/>
              <a:ext cx="725624" cy="725624"/>
            </a:xfrm>
            <a:custGeom>
              <a:avLst/>
              <a:gdLst/>
              <a:ahLst/>
              <a:cxnLst/>
              <a:rect l="l" t="t" r="r" b="b"/>
              <a:pathLst>
                <a:path w="725624" h="725624" extrusionOk="0">
                  <a:moveTo>
                    <a:pt x="437221" y="30821"/>
                  </a:moveTo>
                  <a:lnTo>
                    <a:pt x="694803" y="288403"/>
                  </a:lnTo>
                  <a:cubicBezTo>
                    <a:pt x="714537" y="308137"/>
                    <a:pt x="725624" y="334903"/>
                    <a:pt x="725624" y="362812"/>
                  </a:cubicBezTo>
                  <a:cubicBezTo>
                    <a:pt x="725624" y="390721"/>
                    <a:pt x="714537" y="417487"/>
                    <a:pt x="694803" y="437221"/>
                  </a:cubicBezTo>
                  <a:lnTo>
                    <a:pt x="437221" y="694803"/>
                  </a:lnTo>
                  <a:cubicBezTo>
                    <a:pt x="417487" y="714537"/>
                    <a:pt x="390721" y="725624"/>
                    <a:pt x="362812" y="725624"/>
                  </a:cubicBezTo>
                  <a:cubicBezTo>
                    <a:pt x="334903" y="725624"/>
                    <a:pt x="308137" y="714537"/>
                    <a:pt x="288403" y="694803"/>
                  </a:cubicBezTo>
                  <a:lnTo>
                    <a:pt x="30821" y="437221"/>
                  </a:lnTo>
                  <a:cubicBezTo>
                    <a:pt x="11087" y="417487"/>
                    <a:pt x="0" y="390721"/>
                    <a:pt x="0" y="362812"/>
                  </a:cubicBezTo>
                  <a:cubicBezTo>
                    <a:pt x="0" y="334903"/>
                    <a:pt x="11087" y="308137"/>
                    <a:pt x="30821" y="288403"/>
                  </a:cubicBezTo>
                  <a:lnTo>
                    <a:pt x="288403" y="30821"/>
                  </a:lnTo>
                  <a:cubicBezTo>
                    <a:pt x="308137" y="11087"/>
                    <a:pt x="334903" y="0"/>
                    <a:pt x="362812" y="0"/>
                  </a:cubicBezTo>
                  <a:cubicBezTo>
                    <a:pt x="390721" y="0"/>
                    <a:pt x="417487" y="11087"/>
                    <a:pt x="437221" y="30821"/>
                  </a:cubicBezTo>
                  <a:close/>
                </a:path>
              </a:pathLst>
            </a:custGeom>
            <a:solidFill>
              <a:srgbClr val="1B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txBox="1"/>
            <p:nvPr/>
          </p:nvSpPr>
          <p:spPr>
            <a:xfrm>
              <a:off x="139700" y="101600"/>
              <a:ext cx="533400" cy="5715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6" name="Google Shape;96;p13"/>
          <p:cNvSpPr txBox="1"/>
          <p:nvPr/>
        </p:nvSpPr>
        <p:spPr>
          <a:xfrm>
            <a:off x="1028700" y="4052979"/>
            <a:ext cx="7823400" cy="1723500"/>
          </a:xfrm>
          <a:prstGeom prst="rect">
            <a:avLst/>
          </a:prstGeom>
          <a:noFill/>
          <a:ln w="9525" cap="flat" cmpd="sng">
            <a:solidFill>
              <a:schemeClr val="lt1"/>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24004"/>
              </a:lnSpc>
              <a:spcBef>
                <a:spcPts val="0"/>
              </a:spcBef>
              <a:spcAft>
                <a:spcPts val="0"/>
              </a:spcAft>
              <a:buNone/>
            </a:pPr>
            <a:r>
              <a:rPr lang="en-US" sz="4999" b="1">
                <a:solidFill>
                  <a:srgbClr val="1B294A"/>
                </a:solidFill>
              </a:rPr>
              <a:t>IMMERSIVE VISUAL DATA STORIES</a:t>
            </a:r>
            <a:endParaRPr/>
          </a:p>
        </p:txBody>
      </p:sp>
      <p:sp>
        <p:nvSpPr>
          <p:cNvPr id="97" name="Google Shape;97;p13"/>
          <p:cNvSpPr txBox="1"/>
          <p:nvPr/>
        </p:nvSpPr>
        <p:spPr>
          <a:xfrm>
            <a:off x="1028700" y="6743675"/>
            <a:ext cx="10399500" cy="11820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i="0" u="none" strike="noStrike" cap="none">
                <a:solidFill>
                  <a:srgbClr val="1B294A"/>
                </a:solidFill>
              </a:rPr>
              <a:t>Presented by,</a:t>
            </a:r>
            <a:endParaRPr sz="3200" i="0" u="none" strike="noStrike" cap="none">
              <a:solidFill>
                <a:srgbClr val="1B294A"/>
              </a:solidFill>
            </a:endParaRPr>
          </a:p>
          <a:p>
            <a:pPr marL="0" marR="0" lvl="0" indent="0" algn="l" rtl="0">
              <a:lnSpc>
                <a:spcPct val="140000"/>
              </a:lnSpc>
              <a:spcBef>
                <a:spcPts val="0"/>
              </a:spcBef>
              <a:spcAft>
                <a:spcPts val="0"/>
              </a:spcAft>
              <a:buNone/>
            </a:pPr>
            <a:r>
              <a:rPr lang="en-US" sz="3200" i="0" u="none" strike="noStrike" cap="none">
                <a:solidFill>
                  <a:srgbClr val="1B294A"/>
                </a:solidFill>
              </a:rPr>
              <a:t> </a:t>
            </a:r>
            <a:r>
              <a:rPr lang="en-US" sz="3200">
                <a:solidFill>
                  <a:srgbClr val="1B294A"/>
                </a:solidFill>
              </a:rPr>
              <a:t>Gifty Augustine and Kezia Kunju John</a:t>
            </a:r>
            <a:endParaRPr/>
          </a:p>
        </p:txBody>
      </p:sp>
      <p:sp>
        <p:nvSpPr>
          <p:cNvPr id="98" name="Google Shape;98;p13"/>
          <p:cNvSpPr txBox="1"/>
          <p:nvPr/>
        </p:nvSpPr>
        <p:spPr>
          <a:xfrm>
            <a:off x="6887625" y="9102200"/>
            <a:ext cx="10220400" cy="384600"/>
          </a:xfrm>
          <a:prstGeom prst="rect">
            <a:avLst/>
          </a:prstGeom>
          <a:noFill/>
          <a:ln>
            <a:noFill/>
          </a:ln>
        </p:spPr>
        <p:txBody>
          <a:bodyPr spcFirstLastPara="1" wrap="square" lIns="0" tIns="0" rIns="0" bIns="0" anchor="t" anchorCtr="0">
            <a:spAutoFit/>
          </a:bodyPr>
          <a:lstStyle/>
          <a:p>
            <a:pPr marL="0" marR="0" lvl="0" indent="0" algn="r" rtl="0">
              <a:lnSpc>
                <a:spcPct val="140016"/>
              </a:lnSpc>
              <a:spcBef>
                <a:spcPts val="0"/>
              </a:spcBef>
              <a:spcAft>
                <a:spcPts val="0"/>
              </a:spcAft>
              <a:buNone/>
            </a:pPr>
            <a:r>
              <a:rPr lang="en-US" sz="2499">
                <a:solidFill>
                  <a:srgbClr val="FFFFFF"/>
                </a:solidFill>
                <a:latin typeface="Lato"/>
                <a:ea typeface="Lato"/>
                <a:cs typeface="Lato"/>
                <a:sym typeface="Lato"/>
              </a:rPr>
              <a:t>Department of Computer Science and Mathematics</a:t>
            </a:r>
            <a:r>
              <a:rPr lang="en-US" sz="2499" b="0" i="0" u="none" strike="noStrike" cap="none">
                <a:solidFill>
                  <a:srgbClr val="FFFFFF"/>
                </a:solidFill>
                <a:latin typeface="Lato"/>
                <a:ea typeface="Lato"/>
                <a:cs typeface="Lato"/>
                <a:sym typeface="Lato"/>
              </a:rPr>
              <a:t> | </a:t>
            </a:r>
            <a:r>
              <a:rPr lang="en-US" sz="2499">
                <a:solidFill>
                  <a:srgbClr val="FFFFFF"/>
                </a:solidFill>
                <a:latin typeface="Lato"/>
                <a:ea typeface="Lato"/>
                <a:cs typeface="Lato"/>
                <a:sym typeface="Lato"/>
              </a:rPr>
              <a:t>University of Passau</a:t>
            </a:r>
            <a:r>
              <a:rPr lang="en-US" sz="2499" b="0" i="0" u="none" strike="noStrike" cap="none">
                <a:solidFill>
                  <a:srgbClr val="FFFFFF"/>
                </a:solidFill>
                <a:latin typeface="Lato"/>
                <a:ea typeface="Lato"/>
                <a:cs typeface="Lato"/>
                <a:sym typeface="Lato"/>
              </a:rPr>
              <a:t> </a:t>
            </a:r>
            <a:endParaRPr/>
          </a:p>
        </p:txBody>
      </p:sp>
      <p:pic>
        <p:nvPicPr>
          <p:cNvPr id="99" name="Google Shape;99;p13"/>
          <p:cNvPicPr preferRelativeResize="0"/>
          <p:nvPr/>
        </p:nvPicPr>
        <p:blipFill>
          <a:blip r:embed="rId3">
            <a:alphaModFix/>
          </a:blip>
          <a:stretch>
            <a:fillRect/>
          </a:stretch>
        </p:blipFill>
        <p:spPr>
          <a:xfrm>
            <a:off x="13223330" y="498300"/>
            <a:ext cx="4646221" cy="1379275"/>
          </a:xfrm>
          <a:prstGeom prst="rect">
            <a:avLst/>
          </a:prstGeom>
          <a:noFill/>
          <a:ln>
            <a:noFill/>
          </a:ln>
        </p:spPr>
      </p:pic>
      <p:sp>
        <p:nvSpPr>
          <p:cNvPr id="100" name="Google Shape;100;p13"/>
          <p:cNvSpPr txBox="1"/>
          <p:nvPr/>
        </p:nvSpPr>
        <p:spPr>
          <a:xfrm>
            <a:off x="1016075" y="5921525"/>
            <a:ext cx="3000000" cy="677100"/>
          </a:xfrm>
          <a:prstGeom prst="rect">
            <a:avLst/>
          </a:prstGeom>
          <a:noFill/>
          <a:ln>
            <a:noFill/>
          </a:ln>
        </p:spPr>
        <p:txBody>
          <a:bodyPr spcFirstLastPara="1" wrap="square" lIns="91425" tIns="91425" rIns="91425" bIns="91425" anchor="t" anchorCtr="0">
            <a:spAutoFit/>
          </a:bodyPr>
          <a:lstStyle/>
          <a:p>
            <a:pPr marL="0" lvl="0" indent="0" algn="l" rtl="0">
              <a:lnSpc>
                <a:spcPct val="140012"/>
              </a:lnSpc>
              <a:spcBef>
                <a:spcPts val="0"/>
              </a:spcBef>
              <a:spcAft>
                <a:spcPts val="0"/>
              </a:spcAft>
              <a:buNone/>
            </a:pPr>
            <a:r>
              <a:rPr lang="en-US" sz="3199" b="1">
                <a:solidFill>
                  <a:srgbClr val="1B294A"/>
                </a:solidFill>
              </a:rPr>
              <a:t>GROUP 4</a:t>
            </a:r>
            <a:endParaRPr b="1">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grpSp>
        <p:nvGrpSpPr>
          <p:cNvPr id="250" name="Google Shape;250;p23"/>
          <p:cNvGrpSpPr/>
          <p:nvPr/>
        </p:nvGrpSpPr>
        <p:grpSpPr>
          <a:xfrm rot="-5400000">
            <a:off x="11967704" y="4468405"/>
            <a:ext cx="10944618" cy="1896892"/>
            <a:chOff x="0" y="-38100"/>
            <a:chExt cx="2882533" cy="499593"/>
          </a:xfrm>
        </p:grpSpPr>
        <p:sp>
          <p:nvSpPr>
            <p:cNvPr id="251" name="Google Shape;251;p23"/>
            <p:cNvSpPr/>
            <p:nvPr/>
          </p:nvSpPr>
          <p:spPr>
            <a:xfrm>
              <a:off x="0" y="0"/>
              <a:ext cx="2882533" cy="461493"/>
            </a:xfrm>
            <a:custGeom>
              <a:avLst/>
              <a:gdLst/>
              <a:ahLst/>
              <a:cxnLst/>
              <a:rect l="l" t="t" r="r" b="b"/>
              <a:pathLst>
                <a:path w="2882533" h="461493" extrusionOk="0">
                  <a:moveTo>
                    <a:pt x="0" y="0"/>
                  </a:moveTo>
                  <a:lnTo>
                    <a:pt x="2882533" y="0"/>
                  </a:lnTo>
                  <a:lnTo>
                    <a:pt x="2882533" y="461493"/>
                  </a:lnTo>
                  <a:lnTo>
                    <a:pt x="0" y="461493"/>
                  </a:lnTo>
                  <a:close/>
                </a:path>
              </a:pathLst>
            </a:custGeom>
            <a:solidFill>
              <a:srgbClr val="1B294A"/>
            </a:solidFill>
            <a:ln>
              <a:noFill/>
            </a:ln>
          </p:spPr>
          <p:txBody>
            <a:bodyPr/>
            <a:lstStyle/>
            <a:p>
              <a:endParaRPr lang="en-US"/>
            </a:p>
          </p:txBody>
        </p:sp>
        <p:sp>
          <p:nvSpPr>
            <p:cNvPr id="252" name="Google Shape;252;p23"/>
            <p:cNvSpPr txBox="1"/>
            <p:nvPr/>
          </p:nvSpPr>
          <p:spPr>
            <a:xfrm>
              <a:off x="0" y="-38100"/>
              <a:ext cx="2882533" cy="499593"/>
            </a:xfrm>
            <a:prstGeom prst="rect">
              <a:avLst/>
            </a:prstGeom>
            <a:noFill/>
            <a:ln>
              <a:noFill/>
            </a:ln>
          </p:spPr>
          <p:txBody>
            <a:bodyPr spcFirstLastPara="1" wrap="square" lIns="50800" tIns="50800" rIns="50800" bIns="50800" anchor="ctr" anchorCtr="0">
              <a:noAutofit/>
            </a:bodyPr>
            <a:lstStyle/>
            <a:p>
              <a:pPr marL="0" marR="0" lvl="0" indent="0" algn="l"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3" name="Google Shape;253;p23"/>
          <p:cNvGrpSpPr/>
          <p:nvPr/>
        </p:nvGrpSpPr>
        <p:grpSpPr>
          <a:xfrm rot="-5400000">
            <a:off x="2721743" y="-1784257"/>
            <a:ext cx="1024532" cy="7446242"/>
            <a:chOff x="0" y="-38100"/>
            <a:chExt cx="269836" cy="1961150"/>
          </a:xfrm>
        </p:grpSpPr>
        <p:sp>
          <p:nvSpPr>
            <p:cNvPr id="254" name="Google Shape;254;p23"/>
            <p:cNvSpPr/>
            <p:nvPr/>
          </p:nvSpPr>
          <p:spPr>
            <a:xfrm>
              <a:off x="0" y="0"/>
              <a:ext cx="269836" cy="1923050"/>
            </a:xfrm>
            <a:custGeom>
              <a:avLst/>
              <a:gdLst/>
              <a:ahLst/>
              <a:cxnLst/>
              <a:rect l="l" t="t" r="r" b="b"/>
              <a:pathLst>
                <a:path w="269836" h="1923050" extrusionOk="0">
                  <a:moveTo>
                    <a:pt x="120905" y="0"/>
                  </a:moveTo>
                  <a:lnTo>
                    <a:pt x="148931" y="0"/>
                  </a:lnTo>
                  <a:cubicBezTo>
                    <a:pt x="215705" y="0"/>
                    <a:pt x="269836" y="54131"/>
                    <a:pt x="269836" y="120905"/>
                  </a:cubicBezTo>
                  <a:lnTo>
                    <a:pt x="269836" y="1802145"/>
                  </a:lnTo>
                  <a:cubicBezTo>
                    <a:pt x="269836" y="1868919"/>
                    <a:pt x="215705" y="1923050"/>
                    <a:pt x="148931" y="1923050"/>
                  </a:cubicBezTo>
                  <a:lnTo>
                    <a:pt x="120905" y="1923050"/>
                  </a:lnTo>
                  <a:cubicBezTo>
                    <a:pt x="54131" y="1923050"/>
                    <a:pt x="0" y="1868919"/>
                    <a:pt x="0" y="1802145"/>
                  </a:cubicBezTo>
                  <a:lnTo>
                    <a:pt x="0" y="120905"/>
                  </a:lnTo>
                  <a:cubicBezTo>
                    <a:pt x="0" y="54131"/>
                    <a:pt x="54131" y="0"/>
                    <a:pt x="120905" y="0"/>
                  </a:cubicBezTo>
                  <a:close/>
                </a:path>
              </a:pathLst>
            </a:custGeom>
            <a:solidFill>
              <a:srgbClr val="1B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txBox="1"/>
            <p:nvPr/>
          </p:nvSpPr>
          <p:spPr>
            <a:xfrm>
              <a:off x="0" y="-38100"/>
              <a:ext cx="269836" cy="1961150"/>
            </a:xfrm>
            <a:prstGeom prst="rect">
              <a:avLst/>
            </a:prstGeom>
            <a:noFill/>
            <a:ln>
              <a:noFill/>
            </a:ln>
          </p:spPr>
          <p:txBody>
            <a:bodyPr spcFirstLastPara="1" wrap="square" lIns="50800" tIns="50800" rIns="50800" bIns="50800" anchor="ctr" anchorCtr="0">
              <a:noAutofit/>
            </a:bodyPr>
            <a:lstStyle/>
            <a:p>
              <a:pPr marL="0" marR="0" lvl="0" indent="0" algn="l"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6" name="Google Shape;256;p23"/>
          <p:cNvSpPr/>
          <p:nvPr/>
        </p:nvSpPr>
        <p:spPr>
          <a:xfrm>
            <a:off x="793084" y="9427398"/>
            <a:ext cx="1038273" cy="259568"/>
          </a:xfrm>
          <a:custGeom>
            <a:avLst/>
            <a:gdLst/>
            <a:ahLst/>
            <a:cxnLst/>
            <a:rect l="l" t="t" r="r" b="b"/>
            <a:pathLst>
              <a:path w="1038273" h="259568" extrusionOk="0">
                <a:moveTo>
                  <a:pt x="0" y="0"/>
                </a:moveTo>
                <a:lnTo>
                  <a:pt x="1038273" y="0"/>
                </a:lnTo>
                <a:lnTo>
                  <a:pt x="1038273" y="259568"/>
                </a:lnTo>
                <a:lnTo>
                  <a:pt x="0" y="259568"/>
                </a:lnTo>
                <a:lnTo>
                  <a:pt x="0" y="0"/>
                </a:lnTo>
                <a:close/>
              </a:path>
            </a:pathLst>
          </a:custGeom>
          <a:blipFill rotWithShape="1">
            <a:blip r:embed="rId3">
              <a:alphaModFix/>
            </a:blip>
            <a:stretch>
              <a:fillRect/>
            </a:stretch>
          </a:blipFill>
          <a:ln>
            <a:noFill/>
          </a:ln>
        </p:spPr>
        <p:txBody>
          <a:bodyPr/>
          <a:lstStyle/>
          <a:p>
            <a:endParaRPr lang="en-US"/>
          </a:p>
        </p:txBody>
      </p:sp>
      <p:sp>
        <p:nvSpPr>
          <p:cNvPr id="257" name="Google Shape;257;p23"/>
          <p:cNvSpPr/>
          <p:nvPr/>
        </p:nvSpPr>
        <p:spPr>
          <a:xfrm>
            <a:off x="15094370" y="769132"/>
            <a:ext cx="1038273" cy="259568"/>
          </a:xfrm>
          <a:custGeom>
            <a:avLst/>
            <a:gdLst/>
            <a:ahLst/>
            <a:cxnLst/>
            <a:rect l="l" t="t" r="r" b="b"/>
            <a:pathLst>
              <a:path w="1038273" h="259568" extrusionOk="0">
                <a:moveTo>
                  <a:pt x="0" y="0"/>
                </a:moveTo>
                <a:lnTo>
                  <a:pt x="1038274" y="0"/>
                </a:lnTo>
                <a:lnTo>
                  <a:pt x="1038274" y="259568"/>
                </a:lnTo>
                <a:lnTo>
                  <a:pt x="0" y="259568"/>
                </a:lnTo>
                <a:lnTo>
                  <a:pt x="0" y="0"/>
                </a:lnTo>
                <a:close/>
              </a:path>
            </a:pathLst>
          </a:custGeom>
          <a:blipFill rotWithShape="1">
            <a:blip r:embed="rId3">
              <a:alphaModFix/>
            </a:blip>
            <a:stretch>
              <a:fillRect/>
            </a:stretch>
          </a:blipFill>
          <a:ln>
            <a:noFill/>
          </a:ln>
        </p:spPr>
        <p:txBody>
          <a:bodyPr/>
          <a:lstStyle/>
          <a:p>
            <a:endParaRPr lang="en-US"/>
          </a:p>
        </p:txBody>
      </p:sp>
      <p:sp>
        <p:nvSpPr>
          <p:cNvPr id="258" name="Google Shape;258;p23"/>
          <p:cNvSpPr txBox="1"/>
          <p:nvPr/>
        </p:nvSpPr>
        <p:spPr>
          <a:xfrm>
            <a:off x="395200" y="1646675"/>
            <a:ext cx="6834900" cy="5694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699" b="1">
                <a:solidFill>
                  <a:srgbClr val="FFFFFF"/>
                </a:solidFill>
              </a:rPr>
              <a:t>EVALUATING IMMERSION</a:t>
            </a:r>
            <a:endParaRPr/>
          </a:p>
        </p:txBody>
      </p:sp>
      <p:sp>
        <p:nvSpPr>
          <p:cNvPr id="259" name="Google Shape;259;p23"/>
          <p:cNvSpPr txBox="1"/>
          <p:nvPr/>
        </p:nvSpPr>
        <p:spPr>
          <a:xfrm>
            <a:off x="639300" y="2940800"/>
            <a:ext cx="15493500" cy="6746100"/>
          </a:xfrm>
          <a:prstGeom prst="rect">
            <a:avLst/>
          </a:prstGeom>
          <a:noFill/>
          <a:ln>
            <a:noFill/>
          </a:ln>
        </p:spPr>
        <p:txBody>
          <a:bodyPr spcFirstLastPara="1" wrap="square" lIns="91425" tIns="91425" rIns="91425" bIns="91425" anchor="t" anchorCtr="0">
            <a:noAutofit/>
          </a:bodyPr>
          <a:lstStyle/>
          <a:p>
            <a:pPr marL="457200" lvl="0" indent="-431800" rtl="0">
              <a:spcBef>
                <a:spcPts val="0"/>
              </a:spcBef>
              <a:spcAft>
                <a:spcPts val="0"/>
              </a:spcAft>
              <a:buClr>
                <a:schemeClr val="dk1"/>
              </a:buClr>
              <a:buSzPts val="3200"/>
              <a:buAutoNum type="arabicPeriod"/>
            </a:pPr>
            <a:r>
              <a:rPr lang="en-US" sz="3200" b="1" dirty="0">
                <a:solidFill>
                  <a:schemeClr val="dk1"/>
                </a:solidFill>
              </a:rPr>
              <a:t>Subjective Measures:</a:t>
            </a:r>
            <a:endParaRPr sz="3200" b="1" dirty="0">
              <a:solidFill>
                <a:schemeClr val="dk1"/>
              </a:solidFill>
            </a:endParaRPr>
          </a:p>
          <a:p>
            <a:pPr marL="1371600" lvl="0" indent="-431800" rtl="0">
              <a:lnSpc>
                <a:spcPct val="115000"/>
              </a:lnSpc>
              <a:spcBef>
                <a:spcPts val="0"/>
              </a:spcBef>
              <a:spcAft>
                <a:spcPts val="0"/>
              </a:spcAft>
              <a:buClr>
                <a:schemeClr val="dk1"/>
              </a:buClr>
              <a:buSzPts val="3200"/>
              <a:buChar char="●"/>
            </a:pPr>
            <a:r>
              <a:rPr lang="en-US" sz="3200" b="1" dirty="0">
                <a:solidFill>
                  <a:schemeClr val="dk1"/>
                </a:solidFill>
              </a:rPr>
              <a:t>Questionnaires:</a:t>
            </a:r>
            <a:r>
              <a:rPr lang="en-US" sz="3200" dirty="0">
                <a:solidFill>
                  <a:schemeClr val="dk1"/>
                </a:solidFill>
              </a:rPr>
              <a:t> IEQ, PXI assess cognitive involvement, emotional engagement, and dissociation.</a:t>
            </a:r>
            <a:endParaRPr sz="3200" dirty="0">
              <a:solidFill>
                <a:schemeClr val="dk1"/>
              </a:solidFill>
            </a:endParaRPr>
          </a:p>
          <a:p>
            <a:pPr marL="1371600" lvl="0" indent="-431800" rtl="0">
              <a:lnSpc>
                <a:spcPct val="115000"/>
              </a:lnSpc>
              <a:spcBef>
                <a:spcPts val="0"/>
              </a:spcBef>
              <a:spcAft>
                <a:spcPts val="0"/>
              </a:spcAft>
              <a:buClr>
                <a:schemeClr val="dk1"/>
              </a:buClr>
              <a:buSzPts val="3200"/>
              <a:buChar char="●"/>
            </a:pPr>
            <a:r>
              <a:rPr lang="en-US" sz="3200" b="1" dirty="0">
                <a:solidFill>
                  <a:schemeClr val="dk1"/>
                </a:solidFill>
              </a:rPr>
              <a:t>Self-Reported Scales:</a:t>
            </a:r>
            <a:r>
              <a:rPr lang="en-US" sz="3200" dirty="0">
                <a:solidFill>
                  <a:schemeClr val="dk1"/>
                </a:solidFill>
              </a:rPr>
              <a:t> Rank perceived immersion and emotional intensity.</a:t>
            </a:r>
            <a:endParaRPr sz="3200" dirty="0">
              <a:solidFill>
                <a:schemeClr val="dk1"/>
              </a:solidFill>
            </a:endParaRPr>
          </a:p>
          <a:p>
            <a:pPr marL="1371600" lvl="0" indent="0" rtl="0">
              <a:lnSpc>
                <a:spcPct val="115000"/>
              </a:lnSpc>
              <a:spcBef>
                <a:spcPts val="1200"/>
              </a:spcBef>
              <a:spcAft>
                <a:spcPts val="0"/>
              </a:spcAft>
              <a:buNone/>
            </a:pPr>
            <a:endParaRPr sz="3200" dirty="0">
              <a:solidFill>
                <a:schemeClr val="dk1"/>
              </a:solidFill>
            </a:endParaRPr>
          </a:p>
          <a:p>
            <a:pPr marL="25400" lvl="0" rtl="0">
              <a:lnSpc>
                <a:spcPct val="115000"/>
              </a:lnSpc>
              <a:spcBef>
                <a:spcPts val="1200"/>
              </a:spcBef>
              <a:spcAft>
                <a:spcPts val="0"/>
              </a:spcAft>
              <a:buClr>
                <a:schemeClr val="dk1"/>
              </a:buClr>
              <a:buSzPts val="3200"/>
            </a:pPr>
            <a:r>
              <a:rPr lang="en-US" sz="3200" b="1" dirty="0">
                <a:solidFill>
                  <a:schemeClr val="dk1"/>
                </a:solidFill>
              </a:rPr>
              <a:t>2. Objective Measures:</a:t>
            </a:r>
            <a:endParaRPr sz="3200" b="1" dirty="0">
              <a:solidFill>
                <a:schemeClr val="dk1"/>
              </a:solidFill>
            </a:endParaRPr>
          </a:p>
          <a:p>
            <a:pPr marL="1371600" lvl="0" indent="-431800" rtl="0">
              <a:lnSpc>
                <a:spcPct val="115000"/>
              </a:lnSpc>
              <a:spcBef>
                <a:spcPts val="0"/>
              </a:spcBef>
              <a:spcAft>
                <a:spcPts val="0"/>
              </a:spcAft>
              <a:buClr>
                <a:schemeClr val="dk1"/>
              </a:buClr>
              <a:buSzPts val="3200"/>
              <a:buChar char="●"/>
            </a:pPr>
            <a:r>
              <a:rPr lang="en-US" sz="3200" b="1" dirty="0">
                <a:solidFill>
                  <a:schemeClr val="dk1"/>
                </a:solidFill>
              </a:rPr>
              <a:t>Physiological Data:</a:t>
            </a:r>
            <a:r>
              <a:rPr lang="en-US" sz="3200" dirty="0">
                <a:solidFill>
                  <a:schemeClr val="dk1"/>
                </a:solidFill>
              </a:rPr>
              <a:t> GSR, heart rate, EEG measure arousal and emotional responses.</a:t>
            </a:r>
            <a:endParaRPr sz="3200" dirty="0">
              <a:solidFill>
                <a:schemeClr val="dk1"/>
              </a:solidFill>
            </a:endParaRPr>
          </a:p>
          <a:p>
            <a:pPr marL="1371600" lvl="0" indent="-431800" rtl="0">
              <a:lnSpc>
                <a:spcPct val="115000"/>
              </a:lnSpc>
              <a:spcBef>
                <a:spcPts val="0"/>
              </a:spcBef>
              <a:spcAft>
                <a:spcPts val="0"/>
              </a:spcAft>
              <a:buClr>
                <a:schemeClr val="dk1"/>
              </a:buClr>
              <a:buSzPts val="3200"/>
              <a:buChar char="●"/>
            </a:pPr>
            <a:r>
              <a:rPr lang="en-US" sz="3200" b="1" dirty="0">
                <a:solidFill>
                  <a:schemeClr val="dk1"/>
                </a:solidFill>
              </a:rPr>
              <a:t>Eye-Tracking:</a:t>
            </a:r>
            <a:r>
              <a:rPr lang="en-US" sz="3200" dirty="0">
                <a:solidFill>
                  <a:schemeClr val="dk1"/>
                </a:solidFill>
              </a:rPr>
              <a:t> Decreased fixations indicate focused attention.</a:t>
            </a:r>
            <a:endParaRPr sz="3200" dirty="0">
              <a:solidFill>
                <a:schemeClr val="dk1"/>
              </a:solidFill>
            </a:endParaRPr>
          </a:p>
          <a:p>
            <a:pPr marL="1371600" lvl="0" indent="-431800" rtl="0">
              <a:lnSpc>
                <a:spcPct val="115000"/>
              </a:lnSpc>
              <a:spcBef>
                <a:spcPts val="0"/>
              </a:spcBef>
              <a:spcAft>
                <a:spcPts val="0"/>
              </a:spcAft>
              <a:buClr>
                <a:schemeClr val="dk1"/>
              </a:buClr>
              <a:buSzPts val="3200"/>
              <a:buChar char="●"/>
            </a:pPr>
            <a:r>
              <a:rPr lang="en-US" sz="3200" b="1" dirty="0">
                <a:solidFill>
                  <a:schemeClr val="dk1"/>
                </a:solidFill>
              </a:rPr>
              <a:t>Task Completion Time:</a:t>
            </a:r>
            <a:r>
              <a:rPr lang="en-US" sz="3200" dirty="0">
                <a:solidFill>
                  <a:schemeClr val="dk1"/>
                </a:solidFill>
              </a:rPr>
              <a:t> Slower transitions suggest difficulty disengaging.</a:t>
            </a:r>
            <a:endParaRPr sz="3200" b="1" dirty="0">
              <a:solidFill>
                <a:schemeClr val="dk1"/>
              </a:solidFill>
            </a:endParaRPr>
          </a:p>
          <a:p>
            <a:pPr marL="0" lvl="0" indent="0" algn="l" rtl="0">
              <a:lnSpc>
                <a:spcPct val="115000"/>
              </a:lnSpc>
              <a:spcBef>
                <a:spcPts val="1200"/>
              </a:spcBef>
              <a:spcAft>
                <a:spcPts val="0"/>
              </a:spcAft>
              <a:buNone/>
            </a:pPr>
            <a:endParaRPr sz="3200" dirty="0">
              <a:solidFill>
                <a:schemeClr val="dk1"/>
              </a:solidFill>
            </a:endParaRPr>
          </a:p>
          <a:p>
            <a:pPr marL="0" lvl="0" indent="0" algn="l" rtl="0">
              <a:spcBef>
                <a:spcPts val="1200"/>
              </a:spcBef>
              <a:spcAft>
                <a:spcPts val="0"/>
              </a:spcAft>
              <a:buNone/>
            </a:pPr>
            <a:endParaRPr sz="3200" dirty="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grpSp>
        <p:nvGrpSpPr>
          <p:cNvPr id="264" name="Google Shape;264;p24"/>
          <p:cNvGrpSpPr/>
          <p:nvPr/>
        </p:nvGrpSpPr>
        <p:grpSpPr>
          <a:xfrm rot="-5400000">
            <a:off x="11967673" y="4468362"/>
            <a:ext cx="10944690" cy="1896905"/>
            <a:chOff x="0" y="-38100"/>
            <a:chExt cx="2882533" cy="499593"/>
          </a:xfrm>
        </p:grpSpPr>
        <p:sp>
          <p:nvSpPr>
            <p:cNvPr id="265" name="Google Shape;265;p24"/>
            <p:cNvSpPr/>
            <p:nvPr/>
          </p:nvSpPr>
          <p:spPr>
            <a:xfrm>
              <a:off x="0" y="0"/>
              <a:ext cx="2882533" cy="461493"/>
            </a:xfrm>
            <a:custGeom>
              <a:avLst/>
              <a:gdLst/>
              <a:ahLst/>
              <a:cxnLst/>
              <a:rect l="l" t="t" r="r" b="b"/>
              <a:pathLst>
                <a:path w="2882533" h="461493" extrusionOk="0">
                  <a:moveTo>
                    <a:pt x="0" y="0"/>
                  </a:moveTo>
                  <a:lnTo>
                    <a:pt x="2882533" y="0"/>
                  </a:lnTo>
                  <a:lnTo>
                    <a:pt x="2882533" y="461493"/>
                  </a:lnTo>
                  <a:lnTo>
                    <a:pt x="0" y="461493"/>
                  </a:lnTo>
                  <a:close/>
                </a:path>
              </a:pathLst>
            </a:custGeom>
            <a:solidFill>
              <a:srgbClr val="1B294A"/>
            </a:solidFill>
            <a:ln>
              <a:noFill/>
            </a:ln>
          </p:spPr>
          <p:txBody>
            <a:bodyPr/>
            <a:lstStyle/>
            <a:p>
              <a:endParaRPr lang="en-US"/>
            </a:p>
          </p:txBody>
        </p:sp>
        <p:sp>
          <p:nvSpPr>
            <p:cNvPr id="266" name="Google Shape;266;p24"/>
            <p:cNvSpPr txBox="1"/>
            <p:nvPr/>
          </p:nvSpPr>
          <p:spPr>
            <a:xfrm>
              <a:off x="0" y="-38100"/>
              <a:ext cx="2882400" cy="499500"/>
            </a:xfrm>
            <a:prstGeom prst="rect">
              <a:avLst/>
            </a:prstGeom>
            <a:noFill/>
            <a:ln>
              <a:noFill/>
            </a:ln>
          </p:spPr>
          <p:txBody>
            <a:bodyPr spcFirstLastPara="1" wrap="square" lIns="50800" tIns="50800" rIns="50800" bIns="50800" anchor="ctr" anchorCtr="0">
              <a:noAutofit/>
            </a:bodyPr>
            <a:lstStyle/>
            <a:p>
              <a:pPr marL="0" marR="0" lvl="0" indent="0" algn="l"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7" name="Google Shape;267;p24"/>
          <p:cNvGrpSpPr/>
          <p:nvPr/>
        </p:nvGrpSpPr>
        <p:grpSpPr>
          <a:xfrm rot="-5400000">
            <a:off x="2721762" y="-1784286"/>
            <a:ext cx="1024540" cy="7446290"/>
            <a:chOff x="0" y="-38100"/>
            <a:chExt cx="269836" cy="1961150"/>
          </a:xfrm>
        </p:grpSpPr>
        <p:sp>
          <p:nvSpPr>
            <p:cNvPr id="268" name="Google Shape;268;p24"/>
            <p:cNvSpPr/>
            <p:nvPr/>
          </p:nvSpPr>
          <p:spPr>
            <a:xfrm>
              <a:off x="0" y="0"/>
              <a:ext cx="269836" cy="1923050"/>
            </a:xfrm>
            <a:custGeom>
              <a:avLst/>
              <a:gdLst/>
              <a:ahLst/>
              <a:cxnLst/>
              <a:rect l="l" t="t" r="r" b="b"/>
              <a:pathLst>
                <a:path w="269836" h="1923050" extrusionOk="0">
                  <a:moveTo>
                    <a:pt x="120905" y="0"/>
                  </a:moveTo>
                  <a:lnTo>
                    <a:pt x="148931" y="0"/>
                  </a:lnTo>
                  <a:cubicBezTo>
                    <a:pt x="215705" y="0"/>
                    <a:pt x="269836" y="54131"/>
                    <a:pt x="269836" y="120905"/>
                  </a:cubicBezTo>
                  <a:lnTo>
                    <a:pt x="269836" y="1802145"/>
                  </a:lnTo>
                  <a:cubicBezTo>
                    <a:pt x="269836" y="1868919"/>
                    <a:pt x="215705" y="1923050"/>
                    <a:pt x="148931" y="1923050"/>
                  </a:cubicBezTo>
                  <a:lnTo>
                    <a:pt x="120905" y="1923050"/>
                  </a:lnTo>
                  <a:cubicBezTo>
                    <a:pt x="54131" y="1923050"/>
                    <a:pt x="0" y="1868919"/>
                    <a:pt x="0" y="1802145"/>
                  </a:cubicBezTo>
                  <a:lnTo>
                    <a:pt x="0" y="120905"/>
                  </a:lnTo>
                  <a:cubicBezTo>
                    <a:pt x="0" y="54131"/>
                    <a:pt x="54131" y="0"/>
                    <a:pt x="120905" y="0"/>
                  </a:cubicBezTo>
                  <a:close/>
                </a:path>
              </a:pathLst>
            </a:custGeom>
            <a:solidFill>
              <a:srgbClr val="1B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txBox="1"/>
            <p:nvPr/>
          </p:nvSpPr>
          <p:spPr>
            <a:xfrm>
              <a:off x="0" y="-38100"/>
              <a:ext cx="269700" cy="1961100"/>
            </a:xfrm>
            <a:prstGeom prst="rect">
              <a:avLst/>
            </a:prstGeom>
            <a:noFill/>
            <a:ln>
              <a:noFill/>
            </a:ln>
          </p:spPr>
          <p:txBody>
            <a:bodyPr spcFirstLastPara="1" wrap="square" lIns="50800" tIns="50800" rIns="50800" bIns="50800" anchor="ctr" anchorCtr="0">
              <a:noAutofit/>
            </a:bodyPr>
            <a:lstStyle/>
            <a:p>
              <a:pPr marL="0" marR="0" lvl="0" indent="0" algn="l"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0" name="Google Shape;270;p24"/>
          <p:cNvSpPr/>
          <p:nvPr/>
        </p:nvSpPr>
        <p:spPr>
          <a:xfrm>
            <a:off x="793084" y="9427398"/>
            <a:ext cx="1038273" cy="259568"/>
          </a:xfrm>
          <a:custGeom>
            <a:avLst/>
            <a:gdLst/>
            <a:ahLst/>
            <a:cxnLst/>
            <a:rect l="l" t="t" r="r" b="b"/>
            <a:pathLst>
              <a:path w="1038273" h="259568" extrusionOk="0">
                <a:moveTo>
                  <a:pt x="0" y="0"/>
                </a:moveTo>
                <a:lnTo>
                  <a:pt x="1038273" y="0"/>
                </a:lnTo>
                <a:lnTo>
                  <a:pt x="1038273" y="259568"/>
                </a:lnTo>
                <a:lnTo>
                  <a:pt x="0" y="259568"/>
                </a:lnTo>
                <a:lnTo>
                  <a:pt x="0" y="0"/>
                </a:lnTo>
                <a:close/>
              </a:path>
            </a:pathLst>
          </a:custGeom>
          <a:blipFill rotWithShape="1">
            <a:blip r:embed="rId3">
              <a:alphaModFix/>
            </a:blip>
            <a:stretch>
              <a:fillRect/>
            </a:stretch>
          </a:blipFill>
          <a:ln>
            <a:noFill/>
          </a:ln>
        </p:spPr>
        <p:txBody>
          <a:bodyPr/>
          <a:lstStyle/>
          <a:p>
            <a:endParaRPr lang="en-US"/>
          </a:p>
        </p:txBody>
      </p:sp>
      <p:sp>
        <p:nvSpPr>
          <p:cNvPr id="271" name="Google Shape;271;p24"/>
          <p:cNvSpPr/>
          <p:nvPr/>
        </p:nvSpPr>
        <p:spPr>
          <a:xfrm>
            <a:off x="15094370" y="769132"/>
            <a:ext cx="1038273" cy="259568"/>
          </a:xfrm>
          <a:custGeom>
            <a:avLst/>
            <a:gdLst/>
            <a:ahLst/>
            <a:cxnLst/>
            <a:rect l="l" t="t" r="r" b="b"/>
            <a:pathLst>
              <a:path w="1038273" h="259568" extrusionOk="0">
                <a:moveTo>
                  <a:pt x="0" y="0"/>
                </a:moveTo>
                <a:lnTo>
                  <a:pt x="1038274" y="0"/>
                </a:lnTo>
                <a:lnTo>
                  <a:pt x="1038274" y="259568"/>
                </a:lnTo>
                <a:lnTo>
                  <a:pt x="0" y="259568"/>
                </a:lnTo>
                <a:lnTo>
                  <a:pt x="0" y="0"/>
                </a:lnTo>
                <a:close/>
              </a:path>
            </a:pathLst>
          </a:custGeom>
          <a:blipFill rotWithShape="1">
            <a:blip r:embed="rId3">
              <a:alphaModFix/>
            </a:blip>
            <a:stretch>
              <a:fillRect/>
            </a:stretch>
          </a:blipFill>
          <a:ln>
            <a:noFill/>
          </a:ln>
        </p:spPr>
        <p:txBody>
          <a:bodyPr/>
          <a:lstStyle/>
          <a:p>
            <a:endParaRPr lang="en-US"/>
          </a:p>
        </p:txBody>
      </p:sp>
      <p:sp>
        <p:nvSpPr>
          <p:cNvPr id="272" name="Google Shape;272;p24"/>
          <p:cNvSpPr txBox="1"/>
          <p:nvPr/>
        </p:nvSpPr>
        <p:spPr>
          <a:xfrm>
            <a:off x="395200" y="1646675"/>
            <a:ext cx="6834900" cy="5694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699" b="1">
                <a:solidFill>
                  <a:srgbClr val="FFFFFF"/>
                </a:solidFill>
              </a:rPr>
              <a:t>EVALUATING IMMERSION</a:t>
            </a:r>
            <a:endParaRPr/>
          </a:p>
        </p:txBody>
      </p:sp>
      <p:sp>
        <p:nvSpPr>
          <p:cNvPr id="273" name="Google Shape;273;p24"/>
          <p:cNvSpPr txBox="1"/>
          <p:nvPr/>
        </p:nvSpPr>
        <p:spPr>
          <a:xfrm>
            <a:off x="639300" y="2940800"/>
            <a:ext cx="7446300" cy="627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200" b="1">
                <a:solidFill>
                  <a:schemeClr val="dk1"/>
                </a:solidFill>
              </a:rPr>
              <a:t>3. Behavioral Observations:</a:t>
            </a:r>
            <a:endParaRPr sz="3200" b="1">
              <a:solidFill>
                <a:schemeClr val="dk1"/>
              </a:solidFill>
            </a:endParaRPr>
          </a:p>
          <a:p>
            <a:pPr marL="1371600" lvl="0" indent="-431800" algn="l" rtl="0">
              <a:lnSpc>
                <a:spcPct val="115000"/>
              </a:lnSpc>
              <a:spcBef>
                <a:spcPts val="1200"/>
              </a:spcBef>
              <a:spcAft>
                <a:spcPts val="0"/>
              </a:spcAft>
              <a:buClr>
                <a:schemeClr val="dk1"/>
              </a:buClr>
              <a:buSzPts val="3200"/>
              <a:buChar char="●"/>
            </a:pPr>
            <a:r>
              <a:rPr lang="en-US" sz="3200">
                <a:solidFill>
                  <a:schemeClr val="dk1"/>
                </a:solidFill>
              </a:rPr>
              <a:t>Monitor body motion, gestures, and spontaneous reactions.</a:t>
            </a:r>
            <a:endParaRPr sz="3200">
              <a:solidFill>
                <a:schemeClr val="dk1"/>
              </a:solidFill>
            </a:endParaRPr>
          </a:p>
          <a:p>
            <a:pPr marL="0" lvl="0" indent="0" algn="l" rtl="0">
              <a:lnSpc>
                <a:spcPct val="115000"/>
              </a:lnSpc>
              <a:spcBef>
                <a:spcPts val="1200"/>
              </a:spcBef>
              <a:spcAft>
                <a:spcPts val="0"/>
              </a:spcAft>
              <a:buNone/>
            </a:pPr>
            <a:r>
              <a:rPr lang="en-US" sz="3200" b="1">
                <a:solidFill>
                  <a:schemeClr val="dk1"/>
                </a:solidFill>
              </a:rPr>
              <a:t>4. Performance Metrics:</a:t>
            </a:r>
            <a:endParaRPr sz="3200" b="1">
              <a:solidFill>
                <a:schemeClr val="dk1"/>
              </a:solidFill>
            </a:endParaRPr>
          </a:p>
          <a:p>
            <a:pPr marL="1371600" lvl="0" indent="-431800" algn="l" rtl="0">
              <a:lnSpc>
                <a:spcPct val="115000"/>
              </a:lnSpc>
              <a:spcBef>
                <a:spcPts val="1200"/>
              </a:spcBef>
              <a:spcAft>
                <a:spcPts val="0"/>
              </a:spcAft>
              <a:buClr>
                <a:schemeClr val="dk1"/>
              </a:buClr>
              <a:buSzPts val="3200"/>
              <a:buChar char="●"/>
            </a:pPr>
            <a:r>
              <a:rPr lang="en-US" sz="3200">
                <a:solidFill>
                  <a:schemeClr val="dk1"/>
                </a:solidFill>
              </a:rPr>
              <a:t>Accuracy and reaction times reflect cognitive load.</a:t>
            </a:r>
            <a:endParaRPr sz="3200">
              <a:solidFill>
                <a:schemeClr val="dk1"/>
              </a:solidFill>
            </a:endParaRPr>
          </a:p>
          <a:p>
            <a:pPr marL="1371600" lvl="0" indent="-431800" algn="l" rtl="0">
              <a:lnSpc>
                <a:spcPct val="115000"/>
              </a:lnSpc>
              <a:spcBef>
                <a:spcPts val="0"/>
              </a:spcBef>
              <a:spcAft>
                <a:spcPts val="0"/>
              </a:spcAft>
              <a:buClr>
                <a:schemeClr val="dk1"/>
              </a:buClr>
              <a:buSzPts val="3200"/>
              <a:buChar char="●"/>
            </a:pPr>
            <a:r>
              <a:rPr lang="en-US" sz="3200">
                <a:solidFill>
                  <a:schemeClr val="dk1"/>
                </a:solidFill>
              </a:rPr>
              <a:t>Exploration patterns reveal user interaction depth.</a:t>
            </a:r>
            <a:endParaRPr sz="3200">
              <a:solidFill>
                <a:schemeClr val="dk1"/>
              </a:solidFill>
            </a:endParaRPr>
          </a:p>
          <a:p>
            <a:pPr marL="0" lvl="0" indent="0" algn="l" rtl="0">
              <a:spcBef>
                <a:spcPts val="1200"/>
              </a:spcBef>
              <a:spcAft>
                <a:spcPts val="0"/>
              </a:spcAft>
              <a:buNone/>
            </a:pPr>
            <a:endParaRPr sz="3200">
              <a:solidFill>
                <a:schemeClr val="dk1"/>
              </a:solidFill>
              <a:latin typeface="Calibri"/>
              <a:ea typeface="Calibri"/>
              <a:cs typeface="Calibri"/>
              <a:sym typeface="Calibri"/>
            </a:endParaRPr>
          </a:p>
        </p:txBody>
      </p:sp>
      <p:pic>
        <p:nvPicPr>
          <p:cNvPr id="274" name="Google Shape;274;p24"/>
          <p:cNvPicPr preferRelativeResize="0"/>
          <p:nvPr/>
        </p:nvPicPr>
        <p:blipFill>
          <a:blip r:embed="rId4">
            <a:alphaModFix/>
          </a:blip>
          <a:stretch>
            <a:fillRect/>
          </a:stretch>
        </p:blipFill>
        <p:spPr>
          <a:xfrm>
            <a:off x="8329650" y="2932088"/>
            <a:ext cx="7917876" cy="49694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pSp>
        <p:nvGrpSpPr>
          <p:cNvPr id="279" name="Google Shape;279;p25"/>
          <p:cNvGrpSpPr/>
          <p:nvPr/>
        </p:nvGrpSpPr>
        <p:grpSpPr>
          <a:xfrm rot="-5400000">
            <a:off x="3149042" y="-2244352"/>
            <a:ext cx="1007810" cy="7921144"/>
            <a:chOff x="0" y="-38100"/>
            <a:chExt cx="269836" cy="1596329"/>
          </a:xfrm>
        </p:grpSpPr>
        <p:sp>
          <p:nvSpPr>
            <p:cNvPr id="280" name="Google Shape;280;p25"/>
            <p:cNvSpPr/>
            <p:nvPr/>
          </p:nvSpPr>
          <p:spPr>
            <a:xfrm>
              <a:off x="0" y="0"/>
              <a:ext cx="269836" cy="1558229"/>
            </a:xfrm>
            <a:custGeom>
              <a:avLst/>
              <a:gdLst/>
              <a:ahLst/>
              <a:cxnLst/>
              <a:rect l="l" t="t" r="r" b="b"/>
              <a:pathLst>
                <a:path w="269836" h="1558229" extrusionOk="0">
                  <a:moveTo>
                    <a:pt x="120905" y="0"/>
                  </a:moveTo>
                  <a:lnTo>
                    <a:pt x="148931" y="0"/>
                  </a:lnTo>
                  <a:cubicBezTo>
                    <a:pt x="215705" y="0"/>
                    <a:pt x="269836" y="54131"/>
                    <a:pt x="269836" y="120905"/>
                  </a:cubicBezTo>
                  <a:lnTo>
                    <a:pt x="269836" y="1437324"/>
                  </a:lnTo>
                  <a:cubicBezTo>
                    <a:pt x="269836" y="1504098"/>
                    <a:pt x="215705" y="1558229"/>
                    <a:pt x="148931" y="1558229"/>
                  </a:cubicBezTo>
                  <a:lnTo>
                    <a:pt x="120905" y="1558229"/>
                  </a:lnTo>
                  <a:cubicBezTo>
                    <a:pt x="54131" y="1558229"/>
                    <a:pt x="0" y="1504098"/>
                    <a:pt x="0" y="1437324"/>
                  </a:cubicBezTo>
                  <a:lnTo>
                    <a:pt x="0" y="120905"/>
                  </a:lnTo>
                  <a:cubicBezTo>
                    <a:pt x="0" y="54131"/>
                    <a:pt x="54131" y="0"/>
                    <a:pt x="120905" y="0"/>
                  </a:cubicBezTo>
                  <a:close/>
                </a:path>
              </a:pathLst>
            </a:custGeom>
            <a:solidFill>
              <a:srgbClr val="1B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txBox="1"/>
            <p:nvPr/>
          </p:nvSpPr>
          <p:spPr>
            <a:xfrm>
              <a:off x="0" y="-38100"/>
              <a:ext cx="269836" cy="1596329"/>
            </a:xfrm>
            <a:prstGeom prst="rect">
              <a:avLst/>
            </a:prstGeom>
            <a:noFill/>
            <a:ln>
              <a:noFill/>
            </a:ln>
          </p:spPr>
          <p:txBody>
            <a:bodyPr spcFirstLastPara="1" wrap="square" lIns="50800" tIns="50800" rIns="50800" bIns="50800" anchor="ctr" anchorCtr="0">
              <a:noAutofit/>
            </a:bodyPr>
            <a:lstStyle/>
            <a:p>
              <a:pPr marL="0" marR="0" lvl="0" indent="0" algn="l"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2" name="Google Shape;282;p25"/>
          <p:cNvSpPr txBox="1"/>
          <p:nvPr/>
        </p:nvSpPr>
        <p:spPr>
          <a:xfrm>
            <a:off x="220850" y="1376350"/>
            <a:ext cx="7761600" cy="5694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699" b="1">
                <a:solidFill>
                  <a:srgbClr val="FFFFFF"/>
                </a:solidFill>
              </a:rPr>
              <a:t>EMOTIONAL ENGAGEMENT</a:t>
            </a:r>
            <a:endParaRPr/>
          </a:p>
        </p:txBody>
      </p:sp>
      <p:sp>
        <p:nvSpPr>
          <p:cNvPr id="283" name="Google Shape;283;p25"/>
          <p:cNvSpPr/>
          <p:nvPr/>
        </p:nvSpPr>
        <p:spPr>
          <a:xfrm>
            <a:off x="14722538" y="769132"/>
            <a:ext cx="1038273" cy="259568"/>
          </a:xfrm>
          <a:custGeom>
            <a:avLst/>
            <a:gdLst/>
            <a:ahLst/>
            <a:cxnLst/>
            <a:rect l="l" t="t" r="r" b="b"/>
            <a:pathLst>
              <a:path w="1038273" h="259568" extrusionOk="0">
                <a:moveTo>
                  <a:pt x="0" y="0"/>
                </a:moveTo>
                <a:lnTo>
                  <a:pt x="1038273" y="0"/>
                </a:lnTo>
                <a:lnTo>
                  <a:pt x="1038273" y="259568"/>
                </a:lnTo>
                <a:lnTo>
                  <a:pt x="0" y="259568"/>
                </a:lnTo>
                <a:lnTo>
                  <a:pt x="0" y="0"/>
                </a:lnTo>
                <a:close/>
              </a:path>
            </a:pathLst>
          </a:custGeom>
          <a:blipFill rotWithShape="1">
            <a:blip r:embed="rId3">
              <a:alphaModFix/>
            </a:blip>
            <a:stretch>
              <a:fillRect/>
            </a:stretch>
          </a:blipFill>
          <a:ln>
            <a:noFill/>
          </a:ln>
        </p:spPr>
        <p:txBody>
          <a:bodyPr/>
          <a:lstStyle/>
          <a:p>
            <a:endParaRPr lang="en-US"/>
          </a:p>
        </p:txBody>
      </p:sp>
      <p:sp>
        <p:nvSpPr>
          <p:cNvPr id="284" name="Google Shape;284;p25"/>
          <p:cNvSpPr txBox="1"/>
          <p:nvPr/>
        </p:nvSpPr>
        <p:spPr>
          <a:xfrm>
            <a:off x="351663" y="2672300"/>
            <a:ext cx="17575200" cy="57213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200"/>
              </a:spcBef>
              <a:spcAft>
                <a:spcPts val="0"/>
              </a:spcAft>
              <a:buNone/>
            </a:pPr>
            <a:endParaRPr sz="3200">
              <a:solidFill>
                <a:schemeClr val="dk1"/>
              </a:solidFill>
            </a:endParaRPr>
          </a:p>
          <a:p>
            <a:pPr marL="0" lvl="0" indent="0" algn="l" rtl="0">
              <a:spcBef>
                <a:spcPts val="1200"/>
              </a:spcBef>
              <a:spcAft>
                <a:spcPts val="0"/>
              </a:spcAft>
              <a:buNone/>
            </a:pPr>
            <a:endParaRPr sz="3200">
              <a:solidFill>
                <a:schemeClr val="dk1"/>
              </a:solidFill>
              <a:latin typeface="Calibri"/>
              <a:ea typeface="Calibri"/>
              <a:cs typeface="Calibri"/>
              <a:sym typeface="Calibri"/>
            </a:endParaRPr>
          </a:p>
        </p:txBody>
      </p:sp>
      <p:grpSp>
        <p:nvGrpSpPr>
          <p:cNvPr id="285" name="Google Shape;285;p25"/>
          <p:cNvGrpSpPr/>
          <p:nvPr/>
        </p:nvGrpSpPr>
        <p:grpSpPr>
          <a:xfrm>
            <a:off x="351675" y="3057050"/>
            <a:ext cx="6199600" cy="4951800"/>
            <a:chOff x="175838" y="1528525"/>
            <a:chExt cx="3099800" cy="2475900"/>
          </a:xfrm>
        </p:grpSpPr>
        <p:sp>
          <p:nvSpPr>
            <p:cNvPr id="286" name="Google Shape;286;p25"/>
            <p:cNvSpPr txBox="1"/>
            <p:nvPr/>
          </p:nvSpPr>
          <p:spPr>
            <a:xfrm>
              <a:off x="175838" y="1528525"/>
              <a:ext cx="2486400" cy="2475900"/>
            </a:xfrm>
            <a:prstGeom prst="rect">
              <a:avLst/>
            </a:prstGeom>
            <a:noFill/>
            <a:ln>
              <a:noFill/>
            </a:ln>
          </p:spPr>
          <p:txBody>
            <a:bodyPr spcFirstLastPara="1" wrap="square" lIns="182850" tIns="182850" rIns="182850" bIns="182850" anchor="t" anchorCtr="0">
              <a:noAutofit/>
            </a:bodyPr>
            <a:lstStyle/>
            <a:p>
              <a:pPr marL="0" lvl="0" indent="0" algn="just" rtl="0">
                <a:spcBef>
                  <a:spcPts val="0"/>
                </a:spcBef>
                <a:spcAft>
                  <a:spcPts val="0"/>
                </a:spcAft>
                <a:buNone/>
              </a:pPr>
              <a:r>
                <a:rPr lang="en-US" sz="3200" b="1" dirty="0"/>
                <a:t>Game Design</a:t>
              </a:r>
              <a:endParaRPr sz="3200" b="1" dirty="0"/>
            </a:p>
            <a:p>
              <a:pPr marL="0" lvl="0" indent="0" algn="just" rtl="0">
                <a:spcBef>
                  <a:spcPts val="0"/>
                </a:spcBef>
                <a:spcAft>
                  <a:spcPts val="0"/>
                </a:spcAft>
                <a:buNone/>
              </a:pPr>
              <a:endParaRPr sz="3200" b="1" dirty="0"/>
            </a:p>
            <a:p>
              <a:pPr marL="457200" lvl="0" indent="-431800" rtl="0">
                <a:spcBef>
                  <a:spcPts val="0"/>
                </a:spcBef>
                <a:spcAft>
                  <a:spcPts val="0"/>
                </a:spcAft>
                <a:buClr>
                  <a:schemeClr val="dk1"/>
                </a:buClr>
                <a:buSzPts val="3200"/>
                <a:buChar char="●"/>
              </a:pPr>
              <a:r>
                <a:rPr lang="en-US" sz="3200" b="1" dirty="0">
                  <a:solidFill>
                    <a:schemeClr val="dk1"/>
                  </a:solidFill>
                </a:rPr>
                <a:t>Narrative:</a:t>
              </a:r>
              <a:r>
                <a:rPr lang="en-US" sz="3200" dirty="0">
                  <a:solidFill>
                    <a:schemeClr val="dk1"/>
                  </a:solidFill>
                </a:rPr>
                <a:t> Emotionally charged storylines, interactive choices</a:t>
              </a:r>
            </a:p>
            <a:p>
              <a:pPr marL="25400" lvl="0" rtl="0">
                <a:spcBef>
                  <a:spcPts val="0"/>
                </a:spcBef>
                <a:spcAft>
                  <a:spcPts val="0"/>
                </a:spcAft>
                <a:buClr>
                  <a:schemeClr val="dk1"/>
                </a:buClr>
                <a:buSzPts val="3200"/>
              </a:pPr>
              <a:endParaRPr sz="3200" dirty="0">
                <a:solidFill>
                  <a:schemeClr val="dk1"/>
                </a:solidFill>
              </a:endParaRPr>
            </a:p>
            <a:p>
              <a:pPr marL="457200" lvl="0" indent="-431800" rtl="0">
                <a:spcBef>
                  <a:spcPts val="0"/>
                </a:spcBef>
                <a:spcAft>
                  <a:spcPts val="0"/>
                </a:spcAft>
                <a:buClr>
                  <a:schemeClr val="dk1"/>
                </a:buClr>
                <a:buSzPts val="3200"/>
                <a:buChar char="●"/>
              </a:pPr>
              <a:r>
                <a:rPr lang="en-US" sz="3200" b="1" dirty="0">
                  <a:solidFill>
                    <a:schemeClr val="dk1"/>
                  </a:solidFill>
                </a:rPr>
                <a:t>Audio-Visual Cues:</a:t>
              </a:r>
              <a:r>
                <a:rPr lang="en-US" sz="3200" dirty="0">
                  <a:solidFill>
                    <a:schemeClr val="dk1"/>
                  </a:solidFill>
                </a:rPr>
                <a:t> Lighting, soundscapes, event timing</a:t>
              </a:r>
              <a:endParaRPr sz="3200" b="1" dirty="0"/>
            </a:p>
          </p:txBody>
        </p:sp>
        <p:cxnSp>
          <p:nvCxnSpPr>
            <p:cNvPr id="287" name="Google Shape;287;p25"/>
            <p:cNvCxnSpPr/>
            <p:nvPr/>
          </p:nvCxnSpPr>
          <p:spPr>
            <a:xfrm rot="10800000">
              <a:off x="2642038" y="2647950"/>
              <a:ext cx="633600" cy="0"/>
            </a:xfrm>
            <a:prstGeom prst="straightConnector1">
              <a:avLst/>
            </a:prstGeom>
            <a:noFill/>
            <a:ln w="9525" cap="flat" cmpd="sng">
              <a:solidFill>
                <a:srgbClr val="307AF3"/>
              </a:solidFill>
              <a:prstDash val="solid"/>
              <a:round/>
              <a:headEnd type="none" w="sm" len="sm"/>
              <a:tailEnd type="oval" w="med" len="med"/>
            </a:ln>
          </p:spPr>
        </p:cxnSp>
      </p:grpSp>
      <p:grpSp>
        <p:nvGrpSpPr>
          <p:cNvPr id="288" name="Google Shape;288;p25"/>
          <p:cNvGrpSpPr/>
          <p:nvPr/>
        </p:nvGrpSpPr>
        <p:grpSpPr>
          <a:xfrm>
            <a:off x="10419675" y="2120700"/>
            <a:ext cx="7868375" cy="3214800"/>
            <a:chOff x="5209838" y="1060350"/>
            <a:chExt cx="3934188" cy="1607400"/>
          </a:xfrm>
        </p:grpSpPr>
        <p:sp>
          <p:nvSpPr>
            <p:cNvPr id="289" name="Google Shape;289;p25"/>
            <p:cNvSpPr txBox="1"/>
            <p:nvPr/>
          </p:nvSpPr>
          <p:spPr>
            <a:xfrm>
              <a:off x="6579025" y="1060350"/>
              <a:ext cx="2565000" cy="1607400"/>
            </a:xfrm>
            <a:prstGeom prst="rect">
              <a:avLst/>
            </a:prstGeom>
            <a:noFill/>
            <a:ln>
              <a:noFill/>
            </a:ln>
          </p:spPr>
          <p:txBody>
            <a:bodyPr spcFirstLastPara="1" wrap="square" lIns="182850" tIns="182850" rIns="182850" bIns="182850" anchor="ctr" anchorCtr="0">
              <a:noAutofit/>
            </a:bodyPr>
            <a:lstStyle/>
            <a:p>
              <a:pPr marL="0" lvl="0" indent="0" algn="l" rtl="0">
                <a:spcBef>
                  <a:spcPts val="0"/>
                </a:spcBef>
                <a:spcAft>
                  <a:spcPts val="0"/>
                </a:spcAft>
                <a:buClr>
                  <a:schemeClr val="dk1"/>
                </a:buClr>
                <a:buSzPts val="1100"/>
                <a:buFont typeface="Arial"/>
                <a:buNone/>
              </a:pPr>
              <a:r>
                <a:rPr lang="en-US" sz="3200" b="1">
                  <a:solidFill>
                    <a:schemeClr val="dk1"/>
                  </a:solidFill>
                </a:rPr>
                <a:t>Contextual Influences:</a:t>
              </a:r>
              <a:endParaRPr sz="3200" b="1">
                <a:solidFill>
                  <a:schemeClr val="dk1"/>
                </a:solidFill>
              </a:endParaRPr>
            </a:p>
            <a:p>
              <a:pPr marL="0" lvl="0" indent="0" algn="l" rtl="0">
                <a:lnSpc>
                  <a:spcPct val="115000"/>
                </a:lnSpc>
                <a:spcBef>
                  <a:spcPts val="3200"/>
                </a:spcBef>
                <a:spcAft>
                  <a:spcPts val="0"/>
                </a:spcAft>
                <a:buNone/>
              </a:pPr>
              <a:r>
                <a:rPr lang="en-US" sz="3200">
                  <a:solidFill>
                    <a:schemeClr val="dk1"/>
                  </a:solidFill>
                </a:rPr>
                <a:t>Physical environment, distractions, group dynamics.</a:t>
              </a:r>
              <a:endParaRPr sz="3200">
                <a:solidFill>
                  <a:schemeClr val="dk1"/>
                </a:solidFill>
              </a:endParaRPr>
            </a:p>
            <a:p>
              <a:pPr marL="0" lvl="0" indent="0" algn="l" rtl="0">
                <a:spcBef>
                  <a:spcPts val="1200"/>
                </a:spcBef>
                <a:spcAft>
                  <a:spcPts val="3200"/>
                </a:spcAft>
                <a:buNone/>
              </a:pPr>
              <a:endParaRPr sz="2400" b="1">
                <a:latin typeface="Roboto"/>
                <a:ea typeface="Roboto"/>
                <a:cs typeface="Roboto"/>
                <a:sym typeface="Roboto"/>
              </a:endParaRPr>
            </a:p>
          </p:txBody>
        </p:sp>
        <p:cxnSp>
          <p:nvCxnSpPr>
            <p:cNvPr id="290" name="Google Shape;290;p25"/>
            <p:cNvCxnSpPr/>
            <p:nvPr/>
          </p:nvCxnSpPr>
          <p:spPr>
            <a:xfrm>
              <a:off x="5209838" y="1705200"/>
              <a:ext cx="1286700" cy="0"/>
            </a:xfrm>
            <a:prstGeom prst="straightConnector1">
              <a:avLst/>
            </a:prstGeom>
            <a:noFill/>
            <a:ln w="9525" cap="flat" cmpd="sng">
              <a:solidFill>
                <a:srgbClr val="0942A1"/>
              </a:solidFill>
              <a:prstDash val="solid"/>
              <a:round/>
              <a:headEnd type="none" w="sm" len="sm"/>
              <a:tailEnd type="oval" w="med" len="med"/>
            </a:ln>
          </p:spPr>
        </p:cxnSp>
      </p:grpSp>
      <p:grpSp>
        <p:nvGrpSpPr>
          <p:cNvPr id="291" name="Google Shape;291;p25"/>
          <p:cNvGrpSpPr/>
          <p:nvPr/>
        </p:nvGrpSpPr>
        <p:grpSpPr>
          <a:xfrm>
            <a:off x="10419675" y="6544150"/>
            <a:ext cx="7655000" cy="2719800"/>
            <a:chOff x="5209838" y="3272075"/>
            <a:chExt cx="3827500" cy="1359900"/>
          </a:xfrm>
        </p:grpSpPr>
        <p:sp>
          <p:nvSpPr>
            <p:cNvPr id="292" name="Google Shape;292;p25"/>
            <p:cNvSpPr txBox="1"/>
            <p:nvPr/>
          </p:nvSpPr>
          <p:spPr>
            <a:xfrm>
              <a:off x="6631338" y="3272075"/>
              <a:ext cx="2406000" cy="1359900"/>
            </a:xfrm>
            <a:prstGeom prst="rect">
              <a:avLst/>
            </a:prstGeom>
            <a:noFill/>
            <a:ln>
              <a:noFill/>
            </a:ln>
          </p:spPr>
          <p:txBody>
            <a:bodyPr spcFirstLastPara="1" wrap="square" lIns="182850" tIns="182850" rIns="182850" bIns="182850" anchor="ctr" anchorCtr="0">
              <a:noAutofit/>
            </a:bodyPr>
            <a:lstStyle/>
            <a:p>
              <a:pPr marL="0" lvl="0" indent="0" algn="l" rtl="0">
                <a:spcBef>
                  <a:spcPts val="0"/>
                </a:spcBef>
                <a:spcAft>
                  <a:spcPts val="0"/>
                </a:spcAft>
                <a:buClr>
                  <a:schemeClr val="dk1"/>
                </a:buClr>
                <a:buSzPts val="1100"/>
                <a:buFont typeface="Arial"/>
                <a:buNone/>
              </a:pPr>
              <a:r>
                <a:rPr lang="en-US" sz="3200" b="1" dirty="0">
                  <a:solidFill>
                    <a:schemeClr val="dk1"/>
                  </a:solidFill>
                </a:rPr>
                <a:t>Personal Factors:</a:t>
              </a:r>
              <a:endParaRPr sz="3200" b="1" dirty="0">
                <a:solidFill>
                  <a:schemeClr val="dk1"/>
                </a:solidFill>
              </a:endParaRPr>
            </a:p>
            <a:p>
              <a:pPr marL="0" lvl="0" indent="0" algn="l" rtl="0">
                <a:lnSpc>
                  <a:spcPct val="115000"/>
                </a:lnSpc>
                <a:spcBef>
                  <a:spcPts val="3200"/>
                </a:spcBef>
                <a:spcAft>
                  <a:spcPts val="0"/>
                </a:spcAft>
                <a:buNone/>
              </a:pPr>
              <a:r>
                <a:rPr lang="en-US" sz="3200" dirty="0">
                  <a:solidFill>
                    <a:schemeClr val="dk1"/>
                  </a:solidFill>
                </a:rPr>
                <a:t>Personality (openness, sensitivity) &amp; past gaming experience</a:t>
              </a:r>
              <a:endParaRPr sz="3200" dirty="0">
                <a:solidFill>
                  <a:schemeClr val="dk1"/>
                </a:solidFill>
              </a:endParaRPr>
            </a:p>
            <a:p>
              <a:pPr marL="0" lvl="0" indent="0" algn="l" rtl="0">
                <a:spcBef>
                  <a:spcPts val="1200"/>
                </a:spcBef>
                <a:spcAft>
                  <a:spcPts val="3200"/>
                </a:spcAft>
                <a:buNone/>
              </a:pPr>
              <a:endParaRPr sz="2400" b="1" dirty="0">
                <a:latin typeface="Roboto"/>
                <a:ea typeface="Roboto"/>
                <a:cs typeface="Roboto"/>
                <a:sym typeface="Roboto"/>
              </a:endParaRPr>
            </a:p>
          </p:txBody>
        </p:sp>
        <p:cxnSp>
          <p:nvCxnSpPr>
            <p:cNvPr id="293" name="Google Shape;293;p25"/>
            <p:cNvCxnSpPr/>
            <p:nvPr/>
          </p:nvCxnSpPr>
          <p:spPr>
            <a:xfrm>
              <a:off x="5209838" y="3648300"/>
              <a:ext cx="1286700" cy="0"/>
            </a:xfrm>
            <a:prstGeom prst="straightConnector1">
              <a:avLst/>
            </a:prstGeom>
            <a:noFill/>
            <a:ln w="9525" cap="flat" cmpd="sng">
              <a:solidFill>
                <a:srgbClr val="0D5CDF"/>
              </a:solidFill>
              <a:prstDash val="solid"/>
              <a:round/>
              <a:headEnd type="none" w="sm" len="sm"/>
              <a:tailEnd type="oval" w="med" len="med"/>
            </a:ln>
          </p:spPr>
        </p:cxnSp>
      </p:grpSp>
      <p:grpSp>
        <p:nvGrpSpPr>
          <p:cNvPr id="294" name="Google Shape;294;p25"/>
          <p:cNvGrpSpPr/>
          <p:nvPr/>
        </p:nvGrpSpPr>
        <p:grpSpPr>
          <a:xfrm>
            <a:off x="5324425" y="1456927"/>
            <a:ext cx="7629669" cy="7581194"/>
            <a:chOff x="2662213" y="676344"/>
            <a:chExt cx="3814835" cy="3790597"/>
          </a:xfrm>
        </p:grpSpPr>
        <p:sp>
          <p:nvSpPr>
            <p:cNvPr id="295" name="Google Shape;295;p25"/>
            <p:cNvSpPr/>
            <p:nvPr/>
          </p:nvSpPr>
          <p:spPr>
            <a:xfrm rot="3600185">
              <a:off x="3169983" y="1184511"/>
              <a:ext cx="2774659" cy="2774659"/>
            </a:xfrm>
            <a:prstGeom prst="blockArc">
              <a:avLst>
                <a:gd name="adj1" fmla="val 12622480"/>
                <a:gd name="adj2" fmla="val 19781569"/>
                <a:gd name="adj3" fmla="val 20773"/>
              </a:avLst>
            </a:prstGeom>
            <a:solidFill>
              <a:srgbClr val="0942A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96" name="Google Shape;296;p25"/>
            <p:cNvSpPr/>
            <p:nvPr/>
          </p:nvSpPr>
          <p:spPr>
            <a:xfrm rot="10800000">
              <a:off x="3183490" y="1163229"/>
              <a:ext cx="2774700" cy="2774700"/>
            </a:xfrm>
            <a:prstGeom prst="blockArc">
              <a:avLst>
                <a:gd name="adj1" fmla="val 12622480"/>
                <a:gd name="adj2" fmla="val 19662822"/>
                <a:gd name="adj3" fmla="val 20729"/>
              </a:avLst>
            </a:prstGeom>
            <a:solidFill>
              <a:srgbClr val="0D5CD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97" name="Google Shape;297;p25"/>
            <p:cNvSpPr/>
            <p:nvPr/>
          </p:nvSpPr>
          <p:spPr>
            <a:xfrm rot="-3600185">
              <a:off x="3194618" y="1184114"/>
              <a:ext cx="2774659" cy="2774659"/>
            </a:xfrm>
            <a:prstGeom prst="blockArc">
              <a:avLst>
                <a:gd name="adj1" fmla="val 12622480"/>
                <a:gd name="adj2" fmla="val 19703271"/>
                <a:gd name="adj3" fmla="val 20851"/>
              </a:avLst>
            </a:prstGeom>
            <a:solidFill>
              <a:srgbClr val="307AF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298" name="Google Shape;298;p25"/>
            <p:cNvGrpSpPr/>
            <p:nvPr/>
          </p:nvGrpSpPr>
          <p:grpSpPr>
            <a:xfrm rot="-7200165">
              <a:off x="3337679" y="2826785"/>
              <a:ext cx="585011" cy="585536"/>
              <a:chOff x="1967628" y="812211"/>
              <a:chExt cx="588000" cy="588000"/>
            </a:xfrm>
          </p:grpSpPr>
          <p:sp>
            <p:nvSpPr>
              <p:cNvPr id="299" name="Google Shape;299;p25"/>
              <p:cNvSpPr/>
              <p:nvPr/>
            </p:nvSpPr>
            <p:spPr>
              <a:xfrm rot="39023">
                <a:off x="1970909" y="815492"/>
                <a:ext cx="581437" cy="581437"/>
              </a:xfrm>
              <a:prstGeom prst="pie">
                <a:avLst>
                  <a:gd name="adj1" fmla="val 6190354"/>
                  <a:gd name="adj2" fmla="val 14996165"/>
                </a:avLst>
              </a:prstGeom>
              <a:solidFill>
                <a:srgbClr val="307AF3"/>
              </a:solidFill>
              <a:ln>
                <a:noFill/>
              </a:ln>
              <a:effectLst>
                <a:outerShdw blurRad="142875" algn="bl" rotWithShape="0">
                  <a:srgbClr val="000000">
                    <a:alpha val="43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00" name="Google Shape;300;p25"/>
              <p:cNvSpPr/>
              <p:nvPr/>
            </p:nvSpPr>
            <p:spPr>
              <a:xfrm rot="10800000">
                <a:off x="1970875" y="815525"/>
                <a:ext cx="581400" cy="581400"/>
              </a:xfrm>
              <a:prstGeom prst="pie">
                <a:avLst>
                  <a:gd name="adj1" fmla="val 4028252"/>
                  <a:gd name="adj2" fmla="val 17183677"/>
                </a:avLst>
              </a:prstGeom>
              <a:solidFill>
                <a:srgbClr val="307AF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301" name="Google Shape;301;p25"/>
            <p:cNvGrpSpPr/>
            <p:nvPr/>
          </p:nvGrpSpPr>
          <p:grpSpPr>
            <a:xfrm>
              <a:off x="4264097" y="1180331"/>
              <a:ext cx="585001" cy="585530"/>
              <a:chOff x="1970048" y="811613"/>
              <a:chExt cx="588000" cy="588000"/>
            </a:xfrm>
          </p:grpSpPr>
          <p:sp>
            <p:nvSpPr>
              <p:cNvPr id="302" name="Google Shape;302;p25"/>
              <p:cNvSpPr/>
              <p:nvPr/>
            </p:nvSpPr>
            <p:spPr>
              <a:xfrm rot="39023">
                <a:off x="1973329" y="814894"/>
                <a:ext cx="581437" cy="581437"/>
              </a:xfrm>
              <a:prstGeom prst="pie">
                <a:avLst>
                  <a:gd name="adj1" fmla="val 6190354"/>
                  <a:gd name="adj2" fmla="val 14996165"/>
                </a:avLst>
              </a:prstGeom>
              <a:solidFill>
                <a:srgbClr val="0942A1"/>
              </a:solidFill>
              <a:ln>
                <a:noFill/>
              </a:ln>
              <a:effectLst>
                <a:outerShdw blurRad="142875" algn="bl" rotWithShape="0">
                  <a:srgbClr val="000000">
                    <a:alpha val="43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03" name="Google Shape;303;p25"/>
              <p:cNvSpPr/>
              <p:nvPr/>
            </p:nvSpPr>
            <p:spPr>
              <a:xfrm rot="10800000">
                <a:off x="1973295" y="814927"/>
                <a:ext cx="581400" cy="581400"/>
              </a:xfrm>
              <a:prstGeom prst="pie">
                <a:avLst>
                  <a:gd name="adj1" fmla="val 4028252"/>
                  <a:gd name="adj2" fmla="val 17183677"/>
                </a:avLst>
              </a:prstGeom>
              <a:solidFill>
                <a:srgbClr val="0942A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304" name="Google Shape;304;p25"/>
            <p:cNvGrpSpPr/>
            <p:nvPr/>
          </p:nvGrpSpPr>
          <p:grpSpPr>
            <a:xfrm rot="7200165">
              <a:off x="5229930" y="2804716"/>
              <a:ext cx="585011" cy="585536"/>
              <a:chOff x="1977085" y="811649"/>
              <a:chExt cx="588000" cy="588000"/>
            </a:xfrm>
          </p:grpSpPr>
          <p:sp>
            <p:nvSpPr>
              <p:cNvPr id="305" name="Google Shape;305;p25"/>
              <p:cNvSpPr/>
              <p:nvPr/>
            </p:nvSpPr>
            <p:spPr>
              <a:xfrm rot="39023">
                <a:off x="1980366" y="814930"/>
                <a:ext cx="581437" cy="581437"/>
              </a:xfrm>
              <a:prstGeom prst="pie">
                <a:avLst>
                  <a:gd name="adj1" fmla="val 6190354"/>
                  <a:gd name="adj2" fmla="val 14996165"/>
                </a:avLst>
              </a:prstGeom>
              <a:solidFill>
                <a:srgbClr val="0D5CDF"/>
              </a:solidFill>
              <a:ln>
                <a:noFill/>
              </a:ln>
              <a:effectLst>
                <a:outerShdw blurRad="142875" algn="bl" rotWithShape="0">
                  <a:srgbClr val="000000">
                    <a:alpha val="43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06" name="Google Shape;306;p25"/>
              <p:cNvSpPr/>
              <p:nvPr/>
            </p:nvSpPr>
            <p:spPr>
              <a:xfrm rot="10800000">
                <a:off x="1980332" y="814963"/>
                <a:ext cx="581400" cy="581400"/>
              </a:xfrm>
              <a:prstGeom prst="pie">
                <a:avLst>
                  <a:gd name="adj1" fmla="val 4028252"/>
                  <a:gd name="adj2" fmla="val 17183677"/>
                </a:avLst>
              </a:prstGeom>
              <a:solidFill>
                <a:srgbClr val="0D5CD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307" name="Google Shape;307;p25"/>
            <p:cNvSpPr txBox="1"/>
            <p:nvPr/>
          </p:nvSpPr>
          <p:spPr>
            <a:xfrm>
              <a:off x="4334550" y="1255312"/>
              <a:ext cx="509100" cy="2670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US" sz="3200" b="1">
                  <a:solidFill>
                    <a:srgbClr val="FFFFFF"/>
                  </a:solidFill>
                  <a:latin typeface="Roboto"/>
                  <a:ea typeface="Roboto"/>
                  <a:cs typeface="Roboto"/>
                  <a:sym typeface="Roboto"/>
                </a:rPr>
                <a:t>03 </a:t>
              </a:r>
              <a:endParaRPr sz="3200" b="1">
                <a:solidFill>
                  <a:srgbClr val="FFFFFF"/>
                </a:solidFill>
                <a:latin typeface="Roboto"/>
                <a:ea typeface="Roboto"/>
                <a:cs typeface="Roboto"/>
                <a:sym typeface="Roboto"/>
              </a:endParaRPr>
            </a:p>
          </p:txBody>
        </p:sp>
        <p:sp>
          <p:nvSpPr>
            <p:cNvPr id="308" name="Google Shape;308;p25"/>
            <p:cNvSpPr txBox="1"/>
            <p:nvPr/>
          </p:nvSpPr>
          <p:spPr>
            <a:xfrm>
              <a:off x="3375648" y="2887440"/>
              <a:ext cx="509100" cy="2670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US" sz="3200" b="1">
                  <a:solidFill>
                    <a:srgbClr val="FFFFFF"/>
                  </a:solidFill>
                  <a:latin typeface="Roboto"/>
                  <a:ea typeface="Roboto"/>
                  <a:cs typeface="Roboto"/>
                  <a:sym typeface="Roboto"/>
                </a:rPr>
                <a:t>01 </a:t>
              </a:r>
              <a:endParaRPr sz="3200" b="1">
                <a:solidFill>
                  <a:srgbClr val="FFFFFF"/>
                </a:solidFill>
                <a:latin typeface="Roboto"/>
                <a:ea typeface="Roboto"/>
                <a:cs typeface="Roboto"/>
                <a:sym typeface="Roboto"/>
              </a:endParaRPr>
            </a:p>
          </p:txBody>
        </p:sp>
        <p:sp>
          <p:nvSpPr>
            <p:cNvPr id="309" name="Google Shape;309;p25"/>
            <p:cNvSpPr txBox="1"/>
            <p:nvPr/>
          </p:nvSpPr>
          <p:spPr>
            <a:xfrm>
              <a:off x="5281877" y="2857865"/>
              <a:ext cx="509100" cy="2670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US" sz="3200" b="1">
                  <a:solidFill>
                    <a:srgbClr val="FFFFFF"/>
                  </a:solidFill>
                  <a:latin typeface="Roboto"/>
                  <a:ea typeface="Roboto"/>
                  <a:cs typeface="Roboto"/>
                  <a:sym typeface="Roboto"/>
                </a:rPr>
                <a:t>02 </a:t>
              </a:r>
              <a:endParaRPr sz="3200" b="1">
                <a:solidFill>
                  <a:srgbClr val="FFFFFF"/>
                </a:solidFill>
                <a:latin typeface="Roboto"/>
                <a:ea typeface="Roboto"/>
                <a:cs typeface="Roboto"/>
                <a:sym typeface="Roboto"/>
              </a:endParaRPr>
            </a:p>
          </p:txBody>
        </p:sp>
      </p:grpSp>
      <p:sp>
        <p:nvSpPr>
          <p:cNvPr id="310" name="Google Shape;310;p25"/>
          <p:cNvSpPr txBox="1"/>
          <p:nvPr/>
        </p:nvSpPr>
        <p:spPr>
          <a:xfrm>
            <a:off x="7945413" y="4341450"/>
            <a:ext cx="2387700" cy="160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a:solidFill>
                  <a:schemeClr val="dk1"/>
                </a:solidFill>
                <a:latin typeface="Calibri"/>
                <a:ea typeface="Calibri"/>
                <a:cs typeface="Calibri"/>
                <a:sym typeface="Calibri"/>
              </a:rPr>
              <a:t>Factors Influencing</a:t>
            </a:r>
            <a:endParaRPr sz="3200" b="1">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grpSp>
        <p:nvGrpSpPr>
          <p:cNvPr id="315" name="Google Shape;315;p26"/>
          <p:cNvGrpSpPr/>
          <p:nvPr/>
        </p:nvGrpSpPr>
        <p:grpSpPr>
          <a:xfrm rot="-5400000">
            <a:off x="11967673" y="4468362"/>
            <a:ext cx="10944690" cy="1896905"/>
            <a:chOff x="0" y="-38100"/>
            <a:chExt cx="2882533" cy="499593"/>
          </a:xfrm>
        </p:grpSpPr>
        <p:sp>
          <p:nvSpPr>
            <p:cNvPr id="316" name="Google Shape;316;p26"/>
            <p:cNvSpPr/>
            <p:nvPr/>
          </p:nvSpPr>
          <p:spPr>
            <a:xfrm>
              <a:off x="0" y="0"/>
              <a:ext cx="2882533" cy="461493"/>
            </a:xfrm>
            <a:custGeom>
              <a:avLst/>
              <a:gdLst/>
              <a:ahLst/>
              <a:cxnLst/>
              <a:rect l="l" t="t" r="r" b="b"/>
              <a:pathLst>
                <a:path w="2882533" h="461493" extrusionOk="0">
                  <a:moveTo>
                    <a:pt x="0" y="0"/>
                  </a:moveTo>
                  <a:lnTo>
                    <a:pt x="2882533" y="0"/>
                  </a:lnTo>
                  <a:lnTo>
                    <a:pt x="2882533" y="461493"/>
                  </a:lnTo>
                  <a:lnTo>
                    <a:pt x="0" y="461493"/>
                  </a:lnTo>
                  <a:close/>
                </a:path>
              </a:pathLst>
            </a:custGeom>
            <a:solidFill>
              <a:srgbClr val="1B294A"/>
            </a:solidFill>
            <a:ln>
              <a:noFill/>
            </a:ln>
          </p:spPr>
          <p:txBody>
            <a:bodyPr/>
            <a:lstStyle/>
            <a:p>
              <a:endParaRPr lang="en-US"/>
            </a:p>
          </p:txBody>
        </p:sp>
        <p:sp>
          <p:nvSpPr>
            <p:cNvPr id="317" name="Google Shape;317;p26"/>
            <p:cNvSpPr txBox="1"/>
            <p:nvPr/>
          </p:nvSpPr>
          <p:spPr>
            <a:xfrm>
              <a:off x="0" y="-38100"/>
              <a:ext cx="2882400" cy="499500"/>
            </a:xfrm>
            <a:prstGeom prst="rect">
              <a:avLst/>
            </a:prstGeom>
            <a:noFill/>
            <a:ln>
              <a:noFill/>
            </a:ln>
          </p:spPr>
          <p:txBody>
            <a:bodyPr spcFirstLastPara="1" wrap="square" lIns="50800" tIns="50800" rIns="50800" bIns="50800" anchor="ctr" anchorCtr="0">
              <a:noAutofit/>
            </a:bodyPr>
            <a:lstStyle/>
            <a:p>
              <a:pPr marL="0" marR="0" lvl="0" indent="0" algn="l"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8" name="Google Shape;318;p26"/>
          <p:cNvSpPr/>
          <p:nvPr/>
        </p:nvSpPr>
        <p:spPr>
          <a:xfrm>
            <a:off x="793084" y="9427398"/>
            <a:ext cx="1038273" cy="259568"/>
          </a:xfrm>
          <a:custGeom>
            <a:avLst/>
            <a:gdLst/>
            <a:ahLst/>
            <a:cxnLst/>
            <a:rect l="l" t="t" r="r" b="b"/>
            <a:pathLst>
              <a:path w="1038273" h="259568" extrusionOk="0">
                <a:moveTo>
                  <a:pt x="0" y="0"/>
                </a:moveTo>
                <a:lnTo>
                  <a:pt x="1038273" y="0"/>
                </a:lnTo>
                <a:lnTo>
                  <a:pt x="1038273" y="259568"/>
                </a:lnTo>
                <a:lnTo>
                  <a:pt x="0" y="259568"/>
                </a:lnTo>
                <a:lnTo>
                  <a:pt x="0" y="0"/>
                </a:lnTo>
                <a:close/>
              </a:path>
            </a:pathLst>
          </a:custGeom>
          <a:blipFill rotWithShape="1">
            <a:blip r:embed="rId3">
              <a:alphaModFix/>
            </a:blip>
            <a:stretch>
              <a:fillRect/>
            </a:stretch>
          </a:blipFill>
          <a:ln>
            <a:noFill/>
          </a:ln>
        </p:spPr>
        <p:txBody>
          <a:bodyPr/>
          <a:lstStyle/>
          <a:p>
            <a:endParaRPr lang="en-US"/>
          </a:p>
        </p:txBody>
      </p:sp>
      <p:sp>
        <p:nvSpPr>
          <p:cNvPr id="319" name="Google Shape;319;p26"/>
          <p:cNvSpPr/>
          <p:nvPr/>
        </p:nvSpPr>
        <p:spPr>
          <a:xfrm>
            <a:off x="14922505" y="1079867"/>
            <a:ext cx="1025295" cy="242696"/>
          </a:xfrm>
          <a:custGeom>
            <a:avLst/>
            <a:gdLst/>
            <a:ahLst/>
            <a:cxnLst/>
            <a:rect l="l" t="t" r="r" b="b"/>
            <a:pathLst>
              <a:path w="1038273" h="259568" extrusionOk="0">
                <a:moveTo>
                  <a:pt x="0" y="0"/>
                </a:moveTo>
                <a:lnTo>
                  <a:pt x="1038274" y="0"/>
                </a:lnTo>
                <a:lnTo>
                  <a:pt x="1038274" y="259568"/>
                </a:lnTo>
                <a:lnTo>
                  <a:pt x="0" y="259568"/>
                </a:lnTo>
                <a:lnTo>
                  <a:pt x="0" y="0"/>
                </a:lnTo>
                <a:close/>
              </a:path>
            </a:pathLst>
          </a:custGeom>
          <a:blipFill rotWithShape="1">
            <a:blip r:embed="rId3">
              <a:alphaModFix/>
            </a:blip>
            <a:stretch>
              <a:fillRect/>
            </a:stretch>
          </a:blipFill>
          <a:ln>
            <a:noFill/>
          </a:ln>
        </p:spPr>
        <p:txBody>
          <a:bodyPr/>
          <a:lstStyle/>
          <a:p>
            <a:endParaRPr lang="en-US"/>
          </a:p>
        </p:txBody>
      </p:sp>
      <p:grpSp>
        <p:nvGrpSpPr>
          <p:cNvPr id="320" name="Google Shape;320;p26"/>
          <p:cNvGrpSpPr/>
          <p:nvPr/>
        </p:nvGrpSpPr>
        <p:grpSpPr>
          <a:xfrm>
            <a:off x="-249425" y="1761954"/>
            <a:ext cx="16272595" cy="1469921"/>
            <a:chOff x="-124712" y="880977"/>
            <a:chExt cx="8136298" cy="734961"/>
          </a:xfrm>
        </p:grpSpPr>
        <p:sp>
          <p:nvSpPr>
            <p:cNvPr id="321" name="Google Shape;321;p26"/>
            <p:cNvSpPr txBox="1"/>
            <p:nvPr/>
          </p:nvSpPr>
          <p:spPr>
            <a:xfrm>
              <a:off x="-124712" y="986238"/>
              <a:ext cx="2990700" cy="629700"/>
            </a:xfrm>
            <a:prstGeom prst="rect">
              <a:avLst/>
            </a:prstGeom>
            <a:noFill/>
            <a:ln>
              <a:noFill/>
            </a:ln>
          </p:spPr>
          <p:txBody>
            <a:bodyPr spcFirstLastPara="1" wrap="square" lIns="182850" tIns="91400" rIns="182850" bIns="91400" anchor="t" anchorCtr="0">
              <a:noAutofit/>
            </a:bodyPr>
            <a:lstStyle/>
            <a:p>
              <a:pPr marL="0" lvl="0" indent="0" algn="r" rtl="0">
                <a:lnSpc>
                  <a:spcPct val="90000"/>
                </a:lnSpc>
                <a:spcBef>
                  <a:spcPts val="0"/>
                </a:spcBef>
                <a:spcAft>
                  <a:spcPts val="0"/>
                </a:spcAft>
                <a:buNone/>
              </a:pPr>
              <a:r>
                <a:rPr lang="en-US" sz="5300" dirty="0">
                  <a:solidFill>
                    <a:srgbClr val="0942A1"/>
                  </a:solidFill>
                </a:rPr>
                <a:t>CHALLENGES IN</a:t>
              </a:r>
              <a:r>
                <a:rPr lang="en-US" sz="8400" dirty="0">
                  <a:solidFill>
                    <a:srgbClr val="0942A1"/>
                  </a:solidFill>
                </a:rPr>
                <a:t> </a:t>
              </a:r>
              <a:endParaRPr sz="8400" dirty="0">
                <a:solidFill>
                  <a:srgbClr val="0942A1"/>
                </a:solidFill>
              </a:endParaRPr>
            </a:p>
          </p:txBody>
        </p:sp>
        <p:sp>
          <p:nvSpPr>
            <p:cNvPr id="322" name="Google Shape;322;p26"/>
            <p:cNvSpPr/>
            <p:nvPr/>
          </p:nvSpPr>
          <p:spPr>
            <a:xfrm>
              <a:off x="2789785" y="880977"/>
              <a:ext cx="5221800" cy="731700"/>
            </a:xfrm>
            <a:prstGeom prst="rect">
              <a:avLst/>
            </a:prstGeom>
            <a:solidFill>
              <a:srgbClr val="0942A1"/>
            </a:solidFill>
            <a:ln>
              <a:noFill/>
            </a:ln>
          </p:spPr>
          <p:txBody>
            <a:bodyPr spcFirstLastPara="1" wrap="square" lIns="182850" tIns="91400" rIns="182850" bIns="91400" anchor="ctr" anchorCtr="0">
              <a:noAutofit/>
            </a:bodyPr>
            <a:lstStyle/>
            <a:p>
              <a:pPr marL="0" lvl="0" indent="0" algn="l" rtl="0">
                <a:spcBef>
                  <a:spcPts val="0"/>
                </a:spcBef>
                <a:spcAft>
                  <a:spcPts val="0"/>
                </a:spcAft>
                <a:buNone/>
              </a:pPr>
              <a:endParaRPr/>
            </a:p>
          </p:txBody>
        </p:sp>
        <p:sp>
          <p:nvSpPr>
            <p:cNvPr id="323" name="Google Shape;323;p26"/>
            <p:cNvSpPr txBox="1"/>
            <p:nvPr/>
          </p:nvSpPr>
          <p:spPr>
            <a:xfrm>
              <a:off x="2914389" y="965253"/>
              <a:ext cx="4765800" cy="575400"/>
            </a:xfrm>
            <a:prstGeom prst="rect">
              <a:avLst/>
            </a:prstGeom>
            <a:solidFill>
              <a:srgbClr val="0942A1"/>
            </a:solidFill>
            <a:ln>
              <a:noFill/>
            </a:ln>
          </p:spPr>
          <p:txBody>
            <a:bodyPr spcFirstLastPara="1" wrap="square" lIns="182850" tIns="91400" rIns="182850" bIns="91400" anchor="ctr" anchorCtr="0">
              <a:noAutofit/>
            </a:bodyPr>
            <a:lstStyle/>
            <a:p>
              <a:pPr marL="0" lvl="0" indent="0" algn="l" rtl="0">
                <a:lnSpc>
                  <a:spcPct val="115000"/>
                </a:lnSpc>
                <a:spcBef>
                  <a:spcPts val="0"/>
                </a:spcBef>
                <a:spcAft>
                  <a:spcPts val="0"/>
                </a:spcAft>
                <a:buNone/>
              </a:pPr>
              <a:r>
                <a:rPr lang="en-US" sz="3300" b="1">
                  <a:solidFill>
                    <a:schemeClr val="lt1"/>
                  </a:solidFill>
                </a:rPr>
                <a:t>Subjectivity:</a:t>
              </a:r>
              <a:r>
                <a:rPr lang="en-US" sz="3300">
                  <a:solidFill>
                    <a:schemeClr val="lt1"/>
                  </a:solidFill>
                </a:rPr>
                <a:t> Emotions are personal &amp; culturally influenced.</a:t>
              </a:r>
              <a:endParaRPr sz="4600">
                <a:solidFill>
                  <a:schemeClr val="lt1"/>
                </a:solidFill>
                <a:latin typeface="Roboto"/>
                <a:ea typeface="Roboto"/>
                <a:cs typeface="Roboto"/>
                <a:sym typeface="Roboto"/>
              </a:endParaRPr>
            </a:p>
          </p:txBody>
        </p:sp>
      </p:grpSp>
      <p:grpSp>
        <p:nvGrpSpPr>
          <p:cNvPr id="324" name="Google Shape;324;p26"/>
          <p:cNvGrpSpPr/>
          <p:nvPr/>
        </p:nvGrpSpPr>
        <p:grpSpPr>
          <a:xfrm>
            <a:off x="185972" y="5292875"/>
            <a:ext cx="14389003" cy="1463400"/>
            <a:chOff x="92986" y="2646438"/>
            <a:chExt cx="7194502" cy="731700"/>
          </a:xfrm>
        </p:grpSpPr>
        <p:sp>
          <p:nvSpPr>
            <p:cNvPr id="325" name="Google Shape;325;p26"/>
            <p:cNvSpPr txBox="1"/>
            <p:nvPr/>
          </p:nvSpPr>
          <p:spPr>
            <a:xfrm>
              <a:off x="92986" y="2696625"/>
              <a:ext cx="2622000" cy="629700"/>
            </a:xfrm>
            <a:prstGeom prst="rect">
              <a:avLst/>
            </a:prstGeom>
            <a:solidFill>
              <a:schemeClr val="lt1"/>
            </a:solidFill>
            <a:ln>
              <a:noFill/>
            </a:ln>
          </p:spPr>
          <p:txBody>
            <a:bodyPr spcFirstLastPara="1" wrap="square" lIns="182850" tIns="91400" rIns="182850" bIns="91400" anchor="ctr" anchorCtr="0">
              <a:noAutofit/>
            </a:bodyPr>
            <a:lstStyle/>
            <a:p>
              <a:pPr marL="0" lvl="0" indent="0" algn="r" rtl="0">
                <a:lnSpc>
                  <a:spcPct val="90000"/>
                </a:lnSpc>
                <a:spcBef>
                  <a:spcPts val="0"/>
                </a:spcBef>
                <a:spcAft>
                  <a:spcPts val="0"/>
                </a:spcAft>
                <a:buNone/>
              </a:pPr>
              <a:r>
                <a:rPr lang="en-US" sz="5300">
                  <a:solidFill>
                    <a:schemeClr val="dk2"/>
                  </a:solidFill>
                </a:rPr>
                <a:t>IMMERSION &amp;</a:t>
              </a:r>
              <a:endParaRPr sz="5300">
                <a:solidFill>
                  <a:schemeClr val="dk2"/>
                </a:solidFill>
              </a:endParaRPr>
            </a:p>
          </p:txBody>
        </p:sp>
        <p:sp>
          <p:nvSpPr>
            <p:cNvPr id="326" name="Google Shape;326;p26"/>
            <p:cNvSpPr/>
            <p:nvPr/>
          </p:nvSpPr>
          <p:spPr>
            <a:xfrm>
              <a:off x="2789787" y="2646438"/>
              <a:ext cx="4497600" cy="731700"/>
            </a:xfrm>
            <a:prstGeom prst="rect">
              <a:avLst/>
            </a:prstGeom>
            <a:solidFill>
              <a:srgbClr val="0942A1"/>
            </a:solidFill>
            <a:ln>
              <a:noFill/>
            </a:ln>
          </p:spPr>
          <p:txBody>
            <a:bodyPr spcFirstLastPara="1" wrap="square" lIns="182850" tIns="91400" rIns="182850" bIns="91400" anchor="ctr" anchorCtr="0">
              <a:noAutofit/>
            </a:bodyPr>
            <a:lstStyle/>
            <a:p>
              <a:pPr marL="0" lvl="0" indent="0" algn="l" rtl="0">
                <a:spcBef>
                  <a:spcPts val="0"/>
                </a:spcBef>
                <a:spcAft>
                  <a:spcPts val="0"/>
                </a:spcAft>
                <a:buNone/>
              </a:pPr>
              <a:endParaRPr/>
            </a:p>
          </p:txBody>
        </p:sp>
        <p:sp>
          <p:nvSpPr>
            <p:cNvPr id="327" name="Google Shape;327;p26"/>
            <p:cNvSpPr txBox="1"/>
            <p:nvPr/>
          </p:nvSpPr>
          <p:spPr>
            <a:xfrm>
              <a:off x="2914387" y="2852988"/>
              <a:ext cx="4373100" cy="330600"/>
            </a:xfrm>
            <a:prstGeom prst="rect">
              <a:avLst/>
            </a:prstGeom>
            <a:solidFill>
              <a:srgbClr val="0942A1"/>
            </a:solidFill>
            <a:ln>
              <a:noFill/>
            </a:ln>
          </p:spPr>
          <p:txBody>
            <a:bodyPr spcFirstLastPara="1" wrap="square" lIns="182850" tIns="91400" rIns="182850" bIns="91400" anchor="ctr" anchorCtr="0">
              <a:noAutofit/>
            </a:bodyPr>
            <a:lstStyle/>
            <a:p>
              <a:pPr marL="0" lvl="0" indent="0" algn="l" rtl="0">
                <a:lnSpc>
                  <a:spcPct val="115000"/>
                </a:lnSpc>
                <a:spcBef>
                  <a:spcPts val="0"/>
                </a:spcBef>
                <a:spcAft>
                  <a:spcPts val="0"/>
                </a:spcAft>
                <a:buNone/>
              </a:pPr>
              <a:r>
                <a:rPr lang="en-US" sz="3300" b="1">
                  <a:solidFill>
                    <a:schemeClr val="lt1"/>
                  </a:solidFill>
                </a:rPr>
                <a:t>Ethical Concerns:</a:t>
              </a:r>
              <a:r>
                <a:rPr lang="en-US" sz="3300">
                  <a:solidFill>
                    <a:schemeClr val="lt1"/>
                  </a:solidFill>
                </a:rPr>
                <a:t> Manipulating emotions for engagement raises ethical issues.</a:t>
              </a:r>
              <a:endParaRPr sz="6800">
                <a:solidFill>
                  <a:schemeClr val="lt1"/>
                </a:solidFill>
                <a:latin typeface="Roboto"/>
                <a:ea typeface="Roboto"/>
                <a:cs typeface="Roboto"/>
                <a:sym typeface="Roboto"/>
              </a:endParaRPr>
            </a:p>
          </p:txBody>
        </p:sp>
      </p:grpSp>
      <p:grpSp>
        <p:nvGrpSpPr>
          <p:cNvPr id="328" name="Google Shape;328;p26"/>
          <p:cNvGrpSpPr/>
          <p:nvPr/>
        </p:nvGrpSpPr>
        <p:grpSpPr>
          <a:xfrm>
            <a:off x="185977" y="7061625"/>
            <a:ext cx="13665798" cy="1463400"/>
            <a:chOff x="92988" y="3530813"/>
            <a:chExt cx="6832899" cy="731700"/>
          </a:xfrm>
        </p:grpSpPr>
        <p:sp>
          <p:nvSpPr>
            <p:cNvPr id="329" name="Google Shape;329;p26"/>
            <p:cNvSpPr txBox="1"/>
            <p:nvPr/>
          </p:nvSpPr>
          <p:spPr>
            <a:xfrm>
              <a:off x="92988" y="3581000"/>
              <a:ext cx="2622000" cy="629700"/>
            </a:xfrm>
            <a:prstGeom prst="rect">
              <a:avLst/>
            </a:prstGeom>
            <a:noFill/>
            <a:ln>
              <a:noFill/>
            </a:ln>
          </p:spPr>
          <p:txBody>
            <a:bodyPr spcFirstLastPara="1" wrap="square" lIns="182850" tIns="91400" rIns="182850" bIns="91400" anchor="ctr" anchorCtr="0">
              <a:noAutofit/>
            </a:bodyPr>
            <a:lstStyle/>
            <a:p>
              <a:pPr marL="0" lvl="0" indent="0" algn="r" rtl="0">
                <a:lnSpc>
                  <a:spcPct val="90000"/>
                </a:lnSpc>
                <a:spcBef>
                  <a:spcPts val="0"/>
                </a:spcBef>
                <a:spcAft>
                  <a:spcPts val="0"/>
                </a:spcAft>
                <a:buNone/>
              </a:pPr>
              <a:r>
                <a:rPr lang="en-US" sz="5300">
                  <a:solidFill>
                    <a:schemeClr val="accent1"/>
                  </a:solidFill>
                </a:rPr>
                <a:t>ENGAGEMENT</a:t>
              </a:r>
              <a:endParaRPr sz="5300">
                <a:solidFill>
                  <a:schemeClr val="accent1"/>
                </a:solidFill>
              </a:endParaRPr>
            </a:p>
          </p:txBody>
        </p:sp>
        <p:sp>
          <p:nvSpPr>
            <p:cNvPr id="330" name="Google Shape;330;p26"/>
            <p:cNvSpPr/>
            <p:nvPr/>
          </p:nvSpPr>
          <p:spPr>
            <a:xfrm>
              <a:off x="2789787" y="3530813"/>
              <a:ext cx="4136100" cy="731700"/>
            </a:xfrm>
            <a:prstGeom prst="rect">
              <a:avLst/>
            </a:prstGeom>
            <a:solidFill>
              <a:schemeClr val="accent1"/>
            </a:solidFill>
            <a:ln>
              <a:noFill/>
            </a:ln>
          </p:spPr>
          <p:txBody>
            <a:bodyPr spcFirstLastPara="1" wrap="square" lIns="182850" tIns="91400" rIns="182850" bIns="91400" anchor="ctr" anchorCtr="0">
              <a:noAutofit/>
            </a:bodyPr>
            <a:lstStyle/>
            <a:p>
              <a:pPr marL="0" lvl="0" indent="0" algn="l" rtl="0">
                <a:spcBef>
                  <a:spcPts val="0"/>
                </a:spcBef>
                <a:spcAft>
                  <a:spcPts val="0"/>
                </a:spcAft>
                <a:buNone/>
              </a:pPr>
              <a:r>
                <a:rPr lang="en-US" sz="3300" b="1">
                  <a:solidFill>
                    <a:schemeClr val="lt1"/>
                  </a:solidFill>
                </a:rPr>
                <a:t> Complexity:</a:t>
              </a:r>
              <a:r>
                <a:rPr lang="en-US" sz="3300">
                  <a:solidFill>
                    <a:schemeClr val="lt1"/>
                  </a:solidFill>
                </a:rPr>
                <a:t> Multifaceted nature of   immersion (engagement, engrossment).</a:t>
              </a:r>
              <a:endParaRPr sz="3600">
                <a:solidFill>
                  <a:schemeClr val="lt1"/>
                </a:solidFill>
              </a:endParaRPr>
            </a:p>
          </p:txBody>
        </p:sp>
      </p:grpSp>
      <p:grpSp>
        <p:nvGrpSpPr>
          <p:cNvPr id="331" name="Google Shape;331;p26"/>
          <p:cNvGrpSpPr/>
          <p:nvPr/>
        </p:nvGrpSpPr>
        <p:grpSpPr>
          <a:xfrm>
            <a:off x="793083" y="3530675"/>
            <a:ext cx="14507089" cy="1463400"/>
            <a:chOff x="396542" y="1765338"/>
            <a:chExt cx="7253545" cy="731700"/>
          </a:xfrm>
        </p:grpSpPr>
        <p:sp>
          <p:nvSpPr>
            <p:cNvPr id="332" name="Google Shape;332;p26"/>
            <p:cNvSpPr txBox="1"/>
            <p:nvPr/>
          </p:nvSpPr>
          <p:spPr>
            <a:xfrm>
              <a:off x="396542" y="1815550"/>
              <a:ext cx="2318638" cy="629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82850" tIns="91400" rIns="182850" bIns="91400" anchor="ctr" anchorCtr="0">
              <a:noAutofit/>
            </a:bodyPr>
            <a:lstStyle/>
            <a:p>
              <a:pPr marL="0" lvl="0" indent="0" algn="r" rtl="0">
                <a:lnSpc>
                  <a:spcPct val="90000"/>
                </a:lnSpc>
                <a:spcBef>
                  <a:spcPts val="0"/>
                </a:spcBef>
                <a:spcAft>
                  <a:spcPts val="0"/>
                </a:spcAft>
                <a:buNone/>
              </a:pPr>
              <a:r>
                <a:rPr lang="en-US" sz="5300" dirty="0">
                  <a:solidFill>
                    <a:schemeClr val="accent1"/>
                  </a:solidFill>
                </a:rPr>
                <a:t>EVALUATING</a:t>
              </a:r>
              <a:endParaRPr sz="5300" dirty="0">
                <a:solidFill>
                  <a:schemeClr val="accent1"/>
                </a:solidFill>
              </a:endParaRPr>
            </a:p>
          </p:txBody>
        </p:sp>
        <p:sp>
          <p:nvSpPr>
            <p:cNvPr id="333" name="Google Shape;333;p26"/>
            <p:cNvSpPr/>
            <p:nvPr/>
          </p:nvSpPr>
          <p:spPr>
            <a:xfrm>
              <a:off x="2789787" y="1765338"/>
              <a:ext cx="4860300" cy="7317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182850" tIns="91400" rIns="182850" bIns="91400" anchor="ctr" anchorCtr="0">
              <a:noAutofit/>
            </a:bodyPr>
            <a:lstStyle/>
            <a:p>
              <a:pPr marL="0" lvl="0" indent="0" algn="l" rtl="0">
                <a:spcBef>
                  <a:spcPts val="0"/>
                </a:spcBef>
                <a:spcAft>
                  <a:spcPts val="0"/>
                </a:spcAft>
                <a:buNone/>
              </a:pPr>
              <a:endParaRPr/>
            </a:p>
          </p:txBody>
        </p:sp>
        <p:sp>
          <p:nvSpPr>
            <p:cNvPr id="334" name="Google Shape;334;p26"/>
            <p:cNvSpPr txBox="1"/>
            <p:nvPr/>
          </p:nvSpPr>
          <p:spPr>
            <a:xfrm>
              <a:off x="2914388" y="1971913"/>
              <a:ext cx="4658400" cy="3306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82850" tIns="91400" rIns="182850" bIns="91400"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sz="3300" b="1">
                  <a:solidFill>
                    <a:schemeClr val="lt1"/>
                  </a:solidFill>
                </a:rPr>
                <a:t>Technological Barriers:</a:t>
              </a:r>
              <a:r>
                <a:rPr lang="en-US" sz="3300">
                  <a:solidFill>
                    <a:schemeClr val="lt1"/>
                  </a:solidFill>
                </a:rPr>
                <a:t> High cost &amp; accessibility of advanced measurement tools.</a:t>
              </a:r>
              <a:endParaRPr sz="4600">
                <a:solidFill>
                  <a:schemeClr val="lt1"/>
                </a:solidFill>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grpSp>
        <p:nvGrpSpPr>
          <p:cNvPr id="339" name="Google Shape;339;p27"/>
          <p:cNvGrpSpPr/>
          <p:nvPr/>
        </p:nvGrpSpPr>
        <p:grpSpPr>
          <a:xfrm rot="-5400000">
            <a:off x="11967673" y="4468362"/>
            <a:ext cx="10944690" cy="1896905"/>
            <a:chOff x="0" y="-38100"/>
            <a:chExt cx="2882533" cy="499593"/>
          </a:xfrm>
        </p:grpSpPr>
        <p:sp>
          <p:nvSpPr>
            <p:cNvPr id="340" name="Google Shape;340;p27"/>
            <p:cNvSpPr/>
            <p:nvPr/>
          </p:nvSpPr>
          <p:spPr>
            <a:xfrm>
              <a:off x="0" y="0"/>
              <a:ext cx="2882533" cy="461493"/>
            </a:xfrm>
            <a:custGeom>
              <a:avLst/>
              <a:gdLst/>
              <a:ahLst/>
              <a:cxnLst/>
              <a:rect l="l" t="t" r="r" b="b"/>
              <a:pathLst>
                <a:path w="2882533" h="461493" extrusionOk="0">
                  <a:moveTo>
                    <a:pt x="0" y="0"/>
                  </a:moveTo>
                  <a:lnTo>
                    <a:pt x="2882533" y="0"/>
                  </a:lnTo>
                  <a:lnTo>
                    <a:pt x="2882533" y="461493"/>
                  </a:lnTo>
                  <a:lnTo>
                    <a:pt x="0" y="461493"/>
                  </a:lnTo>
                  <a:close/>
                </a:path>
              </a:pathLst>
            </a:custGeom>
            <a:solidFill>
              <a:srgbClr val="1B294A"/>
            </a:solidFill>
            <a:ln>
              <a:noFill/>
            </a:ln>
          </p:spPr>
          <p:txBody>
            <a:bodyPr/>
            <a:lstStyle/>
            <a:p>
              <a:endParaRPr lang="en-US"/>
            </a:p>
          </p:txBody>
        </p:sp>
        <p:sp>
          <p:nvSpPr>
            <p:cNvPr id="341" name="Google Shape;341;p27"/>
            <p:cNvSpPr txBox="1"/>
            <p:nvPr/>
          </p:nvSpPr>
          <p:spPr>
            <a:xfrm>
              <a:off x="0" y="-38100"/>
              <a:ext cx="2882400" cy="499500"/>
            </a:xfrm>
            <a:prstGeom prst="rect">
              <a:avLst/>
            </a:prstGeom>
            <a:noFill/>
            <a:ln>
              <a:noFill/>
            </a:ln>
          </p:spPr>
          <p:txBody>
            <a:bodyPr spcFirstLastPara="1" wrap="square" lIns="50800" tIns="50800" rIns="50800" bIns="50800" anchor="ctr" anchorCtr="0">
              <a:noAutofit/>
            </a:bodyPr>
            <a:lstStyle/>
            <a:p>
              <a:pPr marL="0" marR="0" lvl="0" indent="0" algn="l"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7"/>
          <p:cNvGrpSpPr/>
          <p:nvPr/>
        </p:nvGrpSpPr>
        <p:grpSpPr>
          <a:xfrm rot="-5400000">
            <a:off x="2942549" y="-2409748"/>
            <a:ext cx="1024540" cy="7446290"/>
            <a:chOff x="0" y="-38100"/>
            <a:chExt cx="269836" cy="1961150"/>
          </a:xfrm>
        </p:grpSpPr>
        <p:sp>
          <p:nvSpPr>
            <p:cNvPr id="343" name="Google Shape;343;p27"/>
            <p:cNvSpPr/>
            <p:nvPr/>
          </p:nvSpPr>
          <p:spPr>
            <a:xfrm>
              <a:off x="0" y="0"/>
              <a:ext cx="269836" cy="1923050"/>
            </a:xfrm>
            <a:custGeom>
              <a:avLst/>
              <a:gdLst/>
              <a:ahLst/>
              <a:cxnLst/>
              <a:rect l="l" t="t" r="r" b="b"/>
              <a:pathLst>
                <a:path w="269836" h="1923050" extrusionOk="0">
                  <a:moveTo>
                    <a:pt x="120905" y="0"/>
                  </a:moveTo>
                  <a:lnTo>
                    <a:pt x="148931" y="0"/>
                  </a:lnTo>
                  <a:cubicBezTo>
                    <a:pt x="215705" y="0"/>
                    <a:pt x="269836" y="54131"/>
                    <a:pt x="269836" y="120905"/>
                  </a:cubicBezTo>
                  <a:lnTo>
                    <a:pt x="269836" y="1802145"/>
                  </a:lnTo>
                  <a:cubicBezTo>
                    <a:pt x="269836" y="1868919"/>
                    <a:pt x="215705" y="1923050"/>
                    <a:pt x="148931" y="1923050"/>
                  </a:cubicBezTo>
                  <a:lnTo>
                    <a:pt x="120905" y="1923050"/>
                  </a:lnTo>
                  <a:cubicBezTo>
                    <a:pt x="54131" y="1923050"/>
                    <a:pt x="0" y="1868919"/>
                    <a:pt x="0" y="1802145"/>
                  </a:cubicBezTo>
                  <a:lnTo>
                    <a:pt x="0" y="120905"/>
                  </a:lnTo>
                  <a:cubicBezTo>
                    <a:pt x="0" y="54131"/>
                    <a:pt x="54131" y="0"/>
                    <a:pt x="120905" y="0"/>
                  </a:cubicBezTo>
                  <a:close/>
                </a:path>
              </a:pathLst>
            </a:custGeom>
            <a:solidFill>
              <a:srgbClr val="1B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txBox="1"/>
            <p:nvPr/>
          </p:nvSpPr>
          <p:spPr>
            <a:xfrm>
              <a:off x="0" y="-38100"/>
              <a:ext cx="269700" cy="1961100"/>
            </a:xfrm>
            <a:prstGeom prst="rect">
              <a:avLst/>
            </a:prstGeom>
            <a:noFill/>
            <a:ln>
              <a:noFill/>
            </a:ln>
          </p:spPr>
          <p:txBody>
            <a:bodyPr spcFirstLastPara="1" wrap="square" lIns="50800" tIns="50800" rIns="50800" bIns="50800" anchor="ctr" anchorCtr="0">
              <a:noAutofit/>
            </a:bodyPr>
            <a:lstStyle/>
            <a:p>
              <a:pPr marL="0" marR="0" lvl="0" indent="0" algn="l"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5" name="Google Shape;345;p27"/>
          <p:cNvSpPr txBox="1"/>
          <p:nvPr/>
        </p:nvSpPr>
        <p:spPr>
          <a:xfrm>
            <a:off x="490000" y="1028700"/>
            <a:ext cx="6834900" cy="5619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650" b="1">
                <a:solidFill>
                  <a:srgbClr val="FFFFFF"/>
                </a:solidFill>
              </a:rPr>
              <a:t>ETHICAL FRAMEWORK</a:t>
            </a:r>
            <a:endParaRPr sz="3650"/>
          </a:p>
        </p:txBody>
      </p:sp>
      <p:grpSp>
        <p:nvGrpSpPr>
          <p:cNvPr id="346" name="Google Shape;346;p27"/>
          <p:cNvGrpSpPr/>
          <p:nvPr/>
        </p:nvGrpSpPr>
        <p:grpSpPr>
          <a:xfrm>
            <a:off x="8976035" y="1825661"/>
            <a:ext cx="7854244" cy="1697567"/>
            <a:chOff x="4530625" y="1206568"/>
            <a:chExt cx="3820529" cy="747300"/>
          </a:xfrm>
        </p:grpSpPr>
        <p:cxnSp>
          <p:nvCxnSpPr>
            <p:cNvPr id="347" name="Google Shape;347;p27"/>
            <p:cNvCxnSpPr/>
            <p:nvPr/>
          </p:nvCxnSpPr>
          <p:spPr>
            <a:xfrm>
              <a:off x="4530625" y="1582195"/>
              <a:ext cx="1652700" cy="0"/>
            </a:xfrm>
            <a:prstGeom prst="straightConnector1">
              <a:avLst/>
            </a:prstGeom>
            <a:noFill/>
            <a:ln w="9525" cap="flat" cmpd="sng">
              <a:solidFill>
                <a:srgbClr val="BDBDBD"/>
              </a:solidFill>
              <a:prstDash val="solid"/>
              <a:round/>
              <a:headEnd type="none" w="sm" len="sm"/>
              <a:tailEnd type="none" w="sm" len="sm"/>
            </a:ln>
          </p:spPr>
        </p:cxnSp>
        <p:sp>
          <p:nvSpPr>
            <p:cNvPr id="348" name="Google Shape;348;p27"/>
            <p:cNvSpPr/>
            <p:nvPr/>
          </p:nvSpPr>
          <p:spPr>
            <a:xfrm>
              <a:off x="6014671" y="1481782"/>
              <a:ext cx="198600" cy="198300"/>
            </a:xfrm>
            <a:prstGeom prst="ellipse">
              <a:avLst/>
            </a:prstGeom>
            <a:solidFill>
              <a:srgbClr val="3D3D3D"/>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49" name="Google Shape;349;p27"/>
            <p:cNvSpPr txBox="1"/>
            <p:nvPr/>
          </p:nvSpPr>
          <p:spPr>
            <a:xfrm>
              <a:off x="5990215" y="1423765"/>
              <a:ext cx="247500" cy="3129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3200"/>
                </a:spcAft>
                <a:buNone/>
              </a:pPr>
              <a:r>
                <a:rPr lang="en-US" sz="1600">
                  <a:solidFill>
                    <a:srgbClr val="FFFFFF"/>
                  </a:solidFill>
                  <a:latin typeface="Roboto"/>
                  <a:ea typeface="Roboto"/>
                  <a:cs typeface="Roboto"/>
                  <a:sym typeface="Roboto"/>
                </a:rPr>
                <a:t>1</a:t>
              </a:r>
              <a:endParaRPr sz="2800">
                <a:solidFill>
                  <a:srgbClr val="FFFFFF"/>
                </a:solidFill>
              </a:endParaRPr>
            </a:p>
          </p:txBody>
        </p:sp>
        <p:sp>
          <p:nvSpPr>
            <p:cNvPr id="350" name="Google Shape;350;p27"/>
            <p:cNvSpPr txBox="1"/>
            <p:nvPr/>
          </p:nvSpPr>
          <p:spPr>
            <a:xfrm>
              <a:off x="6223854" y="1206568"/>
              <a:ext cx="2127300" cy="7473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3200"/>
                </a:spcAft>
                <a:buNone/>
              </a:pPr>
              <a:r>
                <a:rPr lang="en-US" sz="2800" b="1" dirty="0">
                  <a:solidFill>
                    <a:schemeClr val="dk1"/>
                  </a:solidFill>
                </a:rPr>
                <a:t>Transparency &amp; Accountability:</a:t>
              </a:r>
              <a:r>
                <a:rPr lang="en-US" sz="2800" dirty="0">
                  <a:solidFill>
                    <a:schemeClr val="dk1"/>
                  </a:solidFill>
                </a:rPr>
                <a:t> Data integrity, clear attribution, consent.</a:t>
              </a:r>
              <a:endParaRPr sz="3300" b="1" dirty="0">
                <a:latin typeface="Roboto"/>
                <a:ea typeface="Roboto"/>
                <a:cs typeface="Roboto"/>
                <a:sym typeface="Roboto"/>
              </a:endParaRPr>
            </a:p>
          </p:txBody>
        </p:sp>
      </p:grpSp>
      <p:grpSp>
        <p:nvGrpSpPr>
          <p:cNvPr id="351" name="Google Shape;351;p27"/>
          <p:cNvGrpSpPr/>
          <p:nvPr/>
        </p:nvGrpSpPr>
        <p:grpSpPr>
          <a:xfrm>
            <a:off x="10073472" y="4418498"/>
            <a:ext cx="6788332" cy="1847104"/>
            <a:chOff x="5064450" y="2295028"/>
            <a:chExt cx="3302039" cy="813129"/>
          </a:xfrm>
        </p:grpSpPr>
        <p:cxnSp>
          <p:nvCxnSpPr>
            <p:cNvPr id="352" name="Google Shape;352;p27"/>
            <p:cNvCxnSpPr/>
            <p:nvPr/>
          </p:nvCxnSpPr>
          <p:spPr>
            <a:xfrm>
              <a:off x="5064450" y="2460069"/>
              <a:ext cx="1119000" cy="0"/>
            </a:xfrm>
            <a:prstGeom prst="straightConnector1">
              <a:avLst/>
            </a:prstGeom>
            <a:noFill/>
            <a:ln w="9525" cap="flat" cmpd="sng">
              <a:solidFill>
                <a:srgbClr val="BDBDBD"/>
              </a:solidFill>
              <a:prstDash val="solid"/>
              <a:round/>
              <a:headEnd type="none" w="sm" len="sm"/>
              <a:tailEnd type="none" w="sm" len="sm"/>
            </a:ln>
          </p:spPr>
        </p:cxnSp>
        <p:sp>
          <p:nvSpPr>
            <p:cNvPr id="353" name="Google Shape;353;p27"/>
            <p:cNvSpPr/>
            <p:nvPr/>
          </p:nvSpPr>
          <p:spPr>
            <a:xfrm>
              <a:off x="6014671" y="2353882"/>
              <a:ext cx="198600" cy="198300"/>
            </a:xfrm>
            <a:prstGeom prst="ellipse">
              <a:avLst/>
            </a:prstGeom>
            <a:solidFill>
              <a:srgbClr val="41414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54" name="Google Shape;354;p27"/>
            <p:cNvSpPr txBox="1"/>
            <p:nvPr/>
          </p:nvSpPr>
          <p:spPr>
            <a:xfrm>
              <a:off x="5991690" y="2295028"/>
              <a:ext cx="247500" cy="3129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3200"/>
                </a:spcAft>
                <a:buNone/>
              </a:pPr>
              <a:r>
                <a:rPr lang="en-US" sz="1600">
                  <a:solidFill>
                    <a:srgbClr val="FFFFFF"/>
                  </a:solidFill>
                  <a:latin typeface="Roboto"/>
                  <a:ea typeface="Roboto"/>
                  <a:cs typeface="Roboto"/>
                  <a:sym typeface="Roboto"/>
                </a:rPr>
                <a:t>3</a:t>
              </a:r>
              <a:endParaRPr sz="2800">
                <a:solidFill>
                  <a:srgbClr val="FFFFFF"/>
                </a:solidFill>
              </a:endParaRPr>
            </a:p>
          </p:txBody>
        </p:sp>
        <p:sp>
          <p:nvSpPr>
            <p:cNvPr id="355" name="Google Shape;355;p27"/>
            <p:cNvSpPr txBox="1"/>
            <p:nvPr/>
          </p:nvSpPr>
          <p:spPr>
            <a:xfrm>
              <a:off x="6239189" y="2360857"/>
              <a:ext cx="2127300" cy="7473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3200"/>
                </a:spcAft>
                <a:buNone/>
              </a:pPr>
              <a:r>
                <a:rPr lang="en-US" sz="2800" b="1">
                  <a:solidFill>
                    <a:schemeClr val="dk1"/>
                  </a:solidFill>
                </a:rPr>
                <a:t>Avoiding Manipulation:</a:t>
              </a:r>
              <a:r>
                <a:rPr lang="en-US" sz="2800">
                  <a:solidFill>
                    <a:schemeClr val="dk1"/>
                  </a:solidFill>
                </a:rPr>
                <a:t> Prevent emotional exploitation, combat misinformation, ethical design choices.</a:t>
              </a:r>
              <a:endParaRPr sz="3300" b="1">
                <a:latin typeface="Roboto"/>
                <a:ea typeface="Roboto"/>
                <a:cs typeface="Roboto"/>
                <a:sym typeface="Roboto"/>
              </a:endParaRPr>
            </a:p>
          </p:txBody>
        </p:sp>
      </p:grpSp>
      <p:grpSp>
        <p:nvGrpSpPr>
          <p:cNvPr id="356" name="Google Shape;356;p27"/>
          <p:cNvGrpSpPr/>
          <p:nvPr/>
        </p:nvGrpSpPr>
        <p:grpSpPr>
          <a:xfrm>
            <a:off x="11121314" y="6868388"/>
            <a:ext cx="5687450" cy="2408354"/>
            <a:chOff x="5574150" y="3291115"/>
            <a:chExt cx="2766538" cy="1060202"/>
          </a:xfrm>
        </p:grpSpPr>
        <p:cxnSp>
          <p:nvCxnSpPr>
            <p:cNvPr id="357" name="Google Shape;357;p27"/>
            <p:cNvCxnSpPr/>
            <p:nvPr/>
          </p:nvCxnSpPr>
          <p:spPr>
            <a:xfrm>
              <a:off x="5574150" y="3449448"/>
              <a:ext cx="609300" cy="0"/>
            </a:xfrm>
            <a:prstGeom prst="straightConnector1">
              <a:avLst/>
            </a:prstGeom>
            <a:noFill/>
            <a:ln w="9525" cap="flat" cmpd="sng">
              <a:solidFill>
                <a:srgbClr val="BDBDBD"/>
              </a:solidFill>
              <a:prstDash val="solid"/>
              <a:round/>
              <a:headEnd type="none" w="sm" len="sm"/>
              <a:tailEnd type="none" w="sm" len="sm"/>
            </a:ln>
          </p:spPr>
        </p:cxnSp>
        <p:sp>
          <p:nvSpPr>
            <p:cNvPr id="358" name="Google Shape;358;p27"/>
            <p:cNvSpPr/>
            <p:nvPr/>
          </p:nvSpPr>
          <p:spPr>
            <a:xfrm>
              <a:off x="6014671" y="3349032"/>
              <a:ext cx="198600" cy="198300"/>
            </a:xfrm>
            <a:prstGeom prst="ellipse">
              <a:avLst/>
            </a:prstGeom>
            <a:solidFill>
              <a:srgbClr val="50505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59" name="Google Shape;359;p27"/>
            <p:cNvSpPr txBox="1"/>
            <p:nvPr/>
          </p:nvSpPr>
          <p:spPr>
            <a:xfrm>
              <a:off x="5991690" y="3291115"/>
              <a:ext cx="247500" cy="3129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3200"/>
                </a:spcAft>
                <a:buNone/>
              </a:pPr>
              <a:r>
                <a:rPr lang="en-US" sz="1600">
                  <a:solidFill>
                    <a:srgbClr val="FFFFFF"/>
                  </a:solidFill>
                  <a:latin typeface="Roboto"/>
                  <a:ea typeface="Roboto"/>
                  <a:cs typeface="Roboto"/>
                  <a:sym typeface="Roboto"/>
                </a:rPr>
                <a:t>5</a:t>
              </a:r>
              <a:endParaRPr sz="2800">
                <a:solidFill>
                  <a:srgbClr val="FFFFFF"/>
                </a:solidFill>
              </a:endParaRPr>
            </a:p>
          </p:txBody>
        </p:sp>
        <p:sp>
          <p:nvSpPr>
            <p:cNvPr id="360" name="Google Shape;360;p27"/>
            <p:cNvSpPr txBox="1"/>
            <p:nvPr/>
          </p:nvSpPr>
          <p:spPr>
            <a:xfrm>
              <a:off x="6239188" y="3604017"/>
              <a:ext cx="2101500" cy="7473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3200"/>
                </a:spcAft>
                <a:buNone/>
              </a:pPr>
              <a:r>
                <a:rPr lang="en-US" sz="2800" b="1">
                  <a:solidFill>
                    <a:schemeClr val="dk1"/>
                  </a:solidFill>
                </a:rPr>
                <a:t>Governance &amp; Regulation:</a:t>
              </a:r>
              <a:r>
                <a:rPr lang="en-US" sz="2800">
                  <a:solidFill>
                    <a:schemeClr val="dk1"/>
                  </a:solidFill>
                </a:rPr>
                <a:t> Ethical oversight, regulating metaverses, legal frameworks.</a:t>
              </a:r>
              <a:endParaRPr sz="3300" b="1">
                <a:latin typeface="Roboto"/>
                <a:ea typeface="Roboto"/>
                <a:cs typeface="Roboto"/>
                <a:sym typeface="Roboto"/>
              </a:endParaRPr>
            </a:p>
          </p:txBody>
        </p:sp>
      </p:grpSp>
      <p:grpSp>
        <p:nvGrpSpPr>
          <p:cNvPr id="361" name="Google Shape;361;p27"/>
          <p:cNvGrpSpPr/>
          <p:nvPr/>
        </p:nvGrpSpPr>
        <p:grpSpPr>
          <a:xfrm>
            <a:off x="0" y="3138413"/>
            <a:ext cx="7621003" cy="1697567"/>
            <a:chOff x="505751" y="1749155"/>
            <a:chExt cx="3707074" cy="747300"/>
          </a:xfrm>
        </p:grpSpPr>
        <p:cxnSp>
          <p:nvCxnSpPr>
            <p:cNvPr id="362" name="Google Shape;362;p27"/>
            <p:cNvCxnSpPr/>
            <p:nvPr/>
          </p:nvCxnSpPr>
          <p:spPr>
            <a:xfrm rot="10800000">
              <a:off x="2921325" y="2046050"/>
              <a:ext cx="1291500" cy="0"/>
            </a:xfrm>
            <a:prstGeom prst="straightConnector1">
              <a:avLst/>
            </a:prstGeom>
            <a:noFill/>
            <a:ln w="9525" cap="flat" cmpd="sng">
              <a:solidFill>
                <a:srgbClr val="BDBDBD"/>
              </a:solidFill>
              <a:prstDash val="solid"/>
              <a:round/>
              <a:headEnd type="none" w="sm" len="sm"/>
              <a:tailEnd type="none" w="sm" len="sm"/>
            </a:ln>
          </p:spPr>
        </p:cxnSp>
        <p:sp>
          <p:nvSpPr>
            <p:cNvPr id="363" name="Google Shape;363;p27"/>
            <p:cNvSpPr/>
            <p:nvPr/>
          </p:nvSpPr>
          <p:spPr>
            <a:xfrm>
              <a:off x="2874851" y="1943786"/>
              <a:ext cx="198600" cy="198300"/>
            </a:xfrm>
            <a:prstGeom prst="ellipse">
              <a:avLst/>
            </a:prstGeom>
            <a:solidFill>
              <a:srgbClr val="3D3D3D"/>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64" name="Google Shape;364;p27"/>
            <p:cNvSpPr txBox="1"/>
            <p:nvPr/>
          </p:nvSpPr>
          <p:spPr>
            <a:xfrm>
              <a:off x="2849841" y="1884747"/>
              <a:ext cx="247500" cy="3129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3200"/>
                </a:spcAft>
                <a:buNone/>
              </a:pPr>
              <a:r>
                <a:rPr lang="en-US" sz="1600">
                  <a:solidFill>
                    <a:srgbClr val="FFFFFF"/>
                  </a:solidFill>
                  <a:latin typeface="Roboto"/>
                  <a:ea typeface="Roboto"/>
                  <a:cs typeface="Roboto"/>
                  <a:sym typeface="Roboto"/>
                </a:rPr>
                <a:t>2</a:t>
              </a:r>
              <a:endParaRPr sz="2800">
                <a:solidFill>
                  <a:srgbClr val="FFFFFF"/>
                </a:solidFill>
              </a:endParaRPr>
            </a:p>
          </p:txBody>
        </p:sp>
        <p:sp>
          <p:nvSpPr>
            <p:cNvPr id="365" name="Google Shape;365;p27"/>
            <p:cNvSpPr txBox="1"/>
            <p:nvPr/>
          </p:nvSpPr>
          <p:spPr>
            <a:xfrm>
              <a:off x="505751" y="1749155"/>
              <a:ext cx="2365500" cy="747300"/>
            </a:xfrm>
            <a:prstGeom prst="rect">
              <a:avLst/>
            </a:prstGeom>
            <a:noFill/>
            <a:ln>
              <a:noFill/>
            </a:ln>
          </p:spPr>
          <p:txBody>
            <a:bodyPr spcFirstLastPara="1" wrap="square" lIns="182850" tIns="182850" rIns="182850" bIns="182850" anchor="ctr" anchorCtr="0">
              <a:noAutofit/>
            </a:bodyPr>
            <a:lstStyle/>
            <a:p>
              <a:pPr marL="0" lvl="0" indent="0" rtl="0">
                <a:lnSpc>
                  <a:spcPct val="115000"/>
                </a:lnSpc>
                <a:spcBef>
                  <a:spcPts val="0"/>
                </a:spcBef>
                <a:spcAft>
                  <a:spcPts val="3200"/>
                </a:spcAft>
                <a:buNone/>
              </a:pPr>
              <a:r>
                <a:rPr lang="en-US" sz="2800" b="1" dirty="0">
                  <a:solidFill>
                    <a:schemeClr val="dk1"/>
                  </a:solidFill>
                </a:rPr>
                <a:t>Inclusivity &amp; Accessibility:</a:t>
              </a:r>
              <a:r>
                <a:rPr lang="en-US" sz="2800" dirty="0">
                  <a:solidFill>
                    <a:schemeClr val="dk1"/>
                  </a:solidFill>
                </a:rPr>
                <a:t> Universal design, cultural sensitivity, digital inclusion.</a:t>
              </a:r>
              <a:endParaRPr sz="3300" b="1" dirty="0">
                <a:latin typeface="Roboto"/>
                <a:ea typeface="Roboto"/>
                <a:cs typeface="Roboto"/>
                <a:sym typeface="Roboto"/>
              </a:endParaRPr>
            </a:p>
          </p:txBody>
        </p:sp>
      </p:grpSp>
      <p:grpSp>
        <p:nvGrpSpPr>
          <p:cNvPr id="366" name="Google Shape;366;p27"/>
          <p:cNvGrpSpPr/>
          <p:nvPr/>
        </p:nvGrpSpPr>
        <p:grpSpPr>
          <a:xfrm>
            <a:off x="0" y="5541762"/>
            <a:ext cx="6701999" cy="1824880"/>
            <a:chOff x="505751" y="2724795"/>
            <a:chExt cx="3260044" cy="803346"/>
          </a:xfrm>
        </p:grpSpPr>
        <p:cxnSp>
          <p:nvCxnSpPr>
            <p:cNvPr id="367" name="Google Shape;367;p27"/>
            <p:cNvCxnSpPr/>
            <p:nvPr/>
          </p:nvCxnSpPr>
          <p:spPr>
            <a:xfrm rot="10800000">
              <a:off x="2915895" y="2881250"/>
              <a:ext cx="849900" cy="0"/>
            </a:xfrm>
            <a:prstGeom prst="straightConnector1">
              <a:avLst/>
            </a:prstGeom>
            <a:noFill/>
            <a:ln w="9525" cap="flat" cmpd="sng">
              <a:solidFill>
                <a:srgbClr val="BDBDBD"/>
              </a:solidFill>
              <a:prstDash val="solid"/>
              <a:round/>
              <a:headEnd type="none" w="sm" len="sm"/>
              <a:tailEnd type="none" w="sm" len="sm"/>
            </a:ln>
          </p:spPr>
        </p:cxnSp>
        <p:sp>
          <p:nvSpPr>
            <p:cNvPr id="368" name="Google Shape;368;p27"/>
            <p:cNvSpPr/>
            <p:nvPr/>
          </p:nvSpPr>
          <p:spPr>
            <a:xfrm>
              <a:off x="2874851" y="2780836"/>
              <a:ext cx="198600" cy="198300"/>
            </a:xfrm>
            <a:prstGeom prst="ellipse">
              <a:avLst/>
            </a:prstGeom>
            <a:solidFill>
              <a:srgbClr val="46464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69" name="Google Shape;369;p27"/>
            <p:cNvSpPr txBox="1"/>
            <p:nvPr/>
          </p:nvSpPr>
          <p:spPr>
            <a:xfrm>
              <a:off x="2849841" y="2724795"/>
              <a:ext cx="247500" cy="3129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3200"/>
                </a:spcAft>
                <a:buNone/>
              </a:pPr>
              <a:r>
                <a:rPr lang="en-US" sz="1600">
                  <a:solidFill>
                    <a:srgbClr val="FFFFFF"/>
                  </a:solidFill>
                  <a:latin typeface="Roboto"/>
                  <a:ea typeface="Roboto"/>
                  <a:cs typeface="Roboto"/>
                  <a:sym typeface="Roboto"/>
                </a:rPr>
                <a:t>4</a:t>
              </a:r>
              <a:endParaRPr sz="2800">
                <a:solidFill>
                  <a:srgbClr val="FFFFFF"/>
                </a:solidFill>
              </a:endParaRPr>
            </a:p>
          </p:txBody>
        </p:sp>
        <p:sp>
          <p:nvSpPr>
            <p:cNvPr id="370" name="Google Shape;370;p27"/>
            <p:cNvSpPr txBox="1"/>
            <p:nvPr/>
          </p:nvSpPr>
          <p:spPr>
            <a:xfrm>
              <a:off x="505751" y="2780841"/>
              <a:ext cx="2365500" cy="747300"/>
            </a:xfrm>
            <a:prstGeom prst="rect">
              <a:avLst/>
            </a:prstGeom>
            <a:noFill/>
            <a:ln>
              <a:noFill/>
            </a:ln>
          </p:spPr>
          <p:txBody>
            <a:bodyPr spcFirstLastPara="1" wrap="square" lIns="182850" tIns="182850" rIns="182850" bIns="182850" anchor="ctr" anchorCtr="0">
              <a:noAutofit/>
            </a:bodyPr>
            <a:lstStyle/>
            <a:p>
              <a:pPr marL="0" lvl="0" indent="0" rtl="0">
                <a:lnSpc>
                  <a:spcPct val="115000"/>
                </a:lnSpc>
                <a:spcBef>
                  <a:spcPts val="0"/>
                </a:spcBef>
                <a:spcAft>
                  <a:spcPts val="3200"/>
                </a:spcAft>
                <a:buNone/>
              </a:pPr>
              <a:r>
                <a:rPr lang="en-US" sz="2800" b="1" dirty="0">
                  <a:solidFill>
                    <a:schemeClr val="dk1"/>
                  </a:solidFill>
                </a:rPr>
                <a:t>Psychological Well-being:</a:t>
              </a:r>
              <a:r>
                <a:rPr lang="en-US" sz="2800" dirty="0">
                  <a:solidFill>
                    <a:schemeClr val="dk1"/>
                  </a:solidFill>
                </a:rPr>
                <a:t> Minimize adverse effects, realism vs. escapism, emotional safeguards.</a:t>
              </a:r>
              <a:endParaRPr sz="2800" b="1" dirty="0">
                <a:latin typeface="Roboto"/>
                <a:ea typeface="Roboto"/>
                <a:cs typeface="Roboto"/>
                <a:sym typeface="Roboto"/>
              </a:endParaRPr>
            </a:p>
          </p:txBody>
        </p:sp>
      </p:grpSp>
      <p:grpSp>
        <p:nvGrpSpPr>
          <p:cNvPr id="371" name="Google Shape;371;p27"/>
          <p:cNvGrpSpPr/>
          <p:nvPr/>
        </p:nvGrpSpPr>
        <p:grpSpPr>
          <a:xfrm>
            <a:off x="5041202" y="2109225"/>
            <a:ext cx="7214368" cy="7398989"/>
            <a:chOff x="3318063" y="1368287"/>
            <a:chExt cx="2408000" cy="2993482"/>
          </a:xfrm>
        </p:grpSpPr>
        <p:sp>
          <p:nvSpPr>
            <p:cNvPr id="372" name="Google Shape;372;p27"/>
            <p:cNvSpPr/>
            <p:nvPr/>
          </p:nvSpPr>
          <p:spPr>
            <a:xfrm>
              <a:off x="3595785" y="2775241"/>
              <a:ext cx="1853168" cy="919151"/>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txBody>
            <a:bodyPr/>
            <a:lstStyle/>
            <a:p>
              <a:endParaRPr lang="en-US"/>
            </a:p>
          </p:txBody>
        </p:sp>
        <p:sp>
          <p:nvSpPr>
            <p:cNvPr id="373" name="Google Shape;373;p27"/>
            <p:cNvSpPr/>
            <p:nvPr/>
          </p:nvSpPr>
          <p:spPr>
            <a:xfrm>
              <a:off x="3318063" y="3194383"/>
              <a:ext cx="1203867" cy="1167385"/>
            </a:xfrm>
            <a:custGeom>
              <a:avLst/>
              <a:gdLst/>
              <a:ahLst/>
              <a:cxnLst/>
              <a:rect l="l" t="t" r="r" b="b"/>
              <a:pathLst>
                <a:path w="31954" h="20822" extrusionOk="0">
                  <a:moveTo>
                    <a:pt x="7355" y="0"/>
                  </a:moveTo>
                  <a:lnTo>
                    <a:pt x="31954" y="8796"/>
                  </a:lnTo>
                  <a:lnTo>
                    <a:pt x="31954" y="20822"/>
                  </a:lnTo>
                  <a:lnTo>
                    <a:pt x="0" y="8895"/>
                  </a:lnTo>
                  <a:close/>
                </a:path>
              </a:pathLst>
            </a:custGeom>
            <a:solidFill>
              <a:srgbClr val="2F2F2F"/>
            </a:solidFill>
            <a:ln>
              <a:noFill/>
            </a:ln>
          </p:spPr>
          <p:txBody>
            <a:bodyPr/>
            <a:lstStyle/>
            <a:p>
              <a:endParaRPr lang="en-US"/>
            </a:p>
          </p:txBody>
        </p:sp>
        <p:sp>
          <p:nvSpPr>
            <p:cNvPr id="374" name="Google Shape;374;p27"/>
            <p:cNvSpPr/>
            <p:nvPr/>
          </p:nvSpPr>
          <p:spPr>
            <a:xfrm flipH="1">
              <a:off x="4522196" y="3194383"/>
              <a:ext cx="1203867" cy="1167385"/>
            </a:xfrm>
            <a:custGeom>
              <a:avLst/>
              <a:gdLst/>
              <a:ahLst/>
              <a:cxnLst/>
              <a:rect l="l" t="t" r="r" b="b"/>
              <a:pathLst>
                <a:path w="31954" h="20822" extrusionOk="0">
                  <a:moveTo>
                    <a:pt x="7355" y="0"/>
                  </a:moveTo>
                  <a:lnTo>
                    <a:pt x="31954" y="8796"/>
                  </a:lnTo>
                  <a:lnTo>
                    <a:pt x="31954" y="20822"/>
                  </a:lnTo>
                  <a:lnTo>
                    <a:pt x="0" y="8895"/>
                  </a:lnTo>
                  <a:close/>
                </a:path>
              </a:pathLst>
            </a:custGeom>
            <a:solidFill>
              <a:srgbClr val="505050"/>
            </a:solidFill>
            <a:ln>
              <a:noFill/>
            </a:ln>
          </p:spPr>
          <p:txBody>
            <a:bodyPr/>
            <a:lstStyle/>
            <a:p>
              <a:endParaRPr lang="en-US"/>
            </a:p>
          </p:txBody>
        </p:sp>
        <p:sp>
          <p:nvSpPr>
            <p:cNvPr id="375" name="Google Shape;375;p27"/>
            <p:cNvSpPr/>
            <p:nvPr/>
          </p:nvSpPr>
          <p:spPr>
            <a:xfrm>
              <a:off x="3844034" y="2401368"/>
              <a:ext cx="1356545" cy="672851"/>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txBody>
            <a:bodyPr/>
            <a:lstStyle/>
            <a:p>
              <a:endParaRPr lang="en-US"/>
            </a:p>
          </p:txBody>
        </p:sp>
        <p:sp>
          <p:nvSpPr>
            <p:cNvPr id="376" name="Google Shape;376;p27"/>
            <p:cNvSpPr/>
            <p:nvPr/>
          </p:nvSpPr>
          <p:spPr>
            <a:xfrm>
              <a:off x="3930892" y="2272397"/>
              <a:ext cx="1175304" cy="581421"/>
            </a:xfrm>
            <a:custGeom>
              <a:avLst/>
              <a:gdLst/>
              <a:ahLst/>
              <a:cxnLst/>
              <a:rect l="l" t="t" r="r" b="b"/>
              <a:pathLst>
                <a:path w="49248" h="16300" extrusionOk="0">
                  <a:moveTo>
                    <a:pt x="0" y="7554"/>
                  </a:moveTo>
                  <a:lnTo>
                    <a:pt x="24649" y="16300"/>
                  </a:lnTo>
                  <a:lnTo>
                    <a:pt x="49248" y="7604"/>
                  </a:lnTo>
                  <a:lnTo>
                    <a:pt x="24599" y="0"/>
                  </a:lnTo>
                  <a:close/>
                </a:path>
              </a:pathLst>
            </a:custGeom>
            <a:solidFill>
              <a:srgbClr val="D9D9D9"/>
            </a:solidFill>
            <a:ln>
              <a:noFill/>
            </a:ln>
          </p:spPr>
          <p:txBody>
            <a:bodyPr/>
            <a:lstStyle/>
            <a:p>
              <a:endParaRPr lang="en-US"/>
            </a:p>
          </p:txBody>
        </p:sp>
        <p:sp>
          <p:nvSpPr>
            <p:cNvPr id="377" name="Google Shape;377;p27"/>
            <p:cNvSpPr/>
            <p:nvPr/>
          </p:nvSpPr>
          <p:spPr>
            <a:xfrm>
              <a:off x="4052837" y="2081437"/>
              <a:ext cx="931314" cy="460727"/>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txBody>
            <a:bodyPr/>
            <a:lstStyle/>
            <a:p>
              <a:endParaRPr lang="en-US"/>
            </a:p>
          </p:txBody>
        </p:sp>
        <p:sp>
          <p:nvSpPr>
            <p:cNvPr id="378" name="Google Shape;378;p27"/>
            <p:cNvSpPr/>
            <p:nvPr/>
          </p:nvSpPr>
          <p:spPr>
            <a:xfrm>
              <a:off x="4233144" y="1787006"/>
              <a:ext cx="573183" cy="289305"/>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txBody>
            <a:bodyPr/>
            <a:lstStyle/>
            <a:p>
              <a:endParaRPr lang="en-US"/>
            </a:p>
          </p:txBody>
        </p:sp>
        <p:sp>
          <p:nvSpPr>
            <p:cNvPr id="379" name="Google Shape;379;p27"/>
            <p:cNvSpPr/>
            <p:nvPr/>
          </p:nvSpPr>
          <p:spPr>
            <a:xfrm>
              <a:off x="3640743" y="2708179"/>
              <a:ext cx="881371" cy="854431"/>
            </a:xfrm>
            <a:custGeom>
              <a:avLst/>
              <a:gdLst/>
              <a:ahLst/>
              <a:cxnLst/>
              <a:rect l="l" t="t" r="r" b="b"/>
              <a:pathLst>
                <a:path w="31954" h="20822" extrusionOk="0">
                  <a:moveTo>
                    <a:pt x="7355" y="0"/>
                  </a:moveTo>
                  <a:lnTo>
                    <a:pt x="31954" y="8796"/>
                  </a:lnTo>
                  <a:lnTo>
                    <a:pt x="31954" y="20822"/>
                  </a:lnTo>
                  <a:lnTo>
                    <a:pt x="0" y="8895"/>
                  </a:lnTo>
                  <a:close/>
                </a:path>
              </a:pathLst>
            </a:custGeom>
            <a:solidFill>
              <a:srgbClr val="2F2F2F"/>
            </a:solidFill>
            <a:ln>
              <a:noFill/>
            </a:ln>
          </p:spPr>
          <p:txBody>
            <a:bodyPr/>
            <a:lstStyle/>
            <a:p>
              <a:endParaRPr lang="en-US"/>
            </a:p>
          </p:txBody>
        </p:sp>
        <p:sp>
          <p:nvSpPr>
            <p:cNvPr id="380" name="Google Shape;380;p27"/>
            <p:cNvSpPr/>
            <p:nvPr/>
          </p:nvSpPr>
          <p:spPr>
            <a:xfrm>
              <a:off x="3964720" y="2291507"/>
              <a:ext cx="555203" cy="453658"/>
            </a:xfrm>
            <a:custGeom>
              <a:avLst/>
              <a:gdLst/>
              <a:ahLst/>
              <a:cxnLst/>
              <a:rect l="l" t="t" r="r" b="b"/>
              <a:pathLst>
                <a:path w="23257" h="12771" extrusionOk="0">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txBody>
            <a:bodyPr/>
            <a:lstStyle/>
            <a:p>
              <a:endParaRPr lang="en-US"/>
            </a:p>
          </p:txBody>
        </p:sp>
        <p:sp>
          <p:nvSpPr>
            <p:cNvPr id="381" name="Google Shape;381;p27"/>
            <p:cNvSpPr/>
            <p:nvPr/>
          </p:nvSpPr>
          <p:spPr>
            <a:xfrm flipH="1">
              <a:off x="4518736" y="2291507"/>
              <a:ext cx="555203" cy="453658"/>
            </a:xfrm>
            <a:custGeom>
              <a:avLst/>
              <a:gdLst/>
              <a:ahLst/>
              <a:cxnLst/>
              <a:rect l="l" t="t" r="r" b="b"/>
              <a:pathLst>
                <a:path w="23257" h="12771" extrusionOk="0">
                  <a:moveTo>
                    <a:pt x="3727" y="0"/>
                  </a:moveTo>
                  <a:lnTo>
                    <a:pt x="0" y="4522"/>
                  </a:lnTo>
                  <a:lnTo>
                    <a:pt x="23257" y="12771"/>
                  </a:lnTo>
                  <a:lnTo>
                    <a:pt x="23257" y="7056"/>
                  </a:lnTo>
                  <a:close/>
                </a:path>
              </a:pathLst>
            </a:custGeom>
            <a:solidFill>
              <a:srgbClr val="F4B400"/>
            </a:solidFill>
            <a:ln>
              <a:noFill/>
            </a:ln>
          </p:spPr>
          <p:txBody>
            <a:bodyPr/>
            <a:lstStyle/>
            <a:p>
              <a:endParaRPr lang="en-US"/>
            </a:p>
          </p:txBody>
        </p:sp>
        <p:sp>
          <p:nvSpPr>
            <p:cNvPr id="382" name="Google Shape;382;p27"/>
            <p:cNvSpPr/>
            <p:nvPr/>
          </p:nvSpPr>
          <p:spPr>
            <a:xfrm>
              <a:off x="4084537" y="1922553"/>
              <a:ext cx="435387" cy="501365"/>
            </a:xfrm>
            <a:custGeom>
              <a:avLst/>
              <a:gdLst/>
              <a:ahLst/>
              <a:cxnLst/>
              <a:rect l="l" t="t" r="r" b="b"/>
              <a:pathLst>
                <a:path w="18238" h="14114" extrusionOk="0">
                  <a:moveTo>
                    <a:pt x="6262" y="0"/>
                  </a:moveTo>
                  <a:lnTo>
                    <a:pt x="18238" y="4324"/>
                  </a:lnTo>
                  <a:lnTo>
                    <a:pt x="18238" y="14114"/>
                  </a:lnTo>
                  <a:lnTo>
                    <a:pt x="0" y="7554"/>
                  </a:lnTo>
                  <a:close/>
                </a:path>
              </a:pathLst>
            </a:custGeom>
            <a:solidFill>
              <a:srgbClr val="2F2F2F"/>
            </a:solidFill>
            <a:ln>
              <a:noFill/>
            </a:ln>
          </p:spPr>
          <p:txBody>
            <a:bodyPr/>
            <a:lstStyle/>
            <a:p>
              <a:endParaRPr lang="en-US"/>
            </a:p>
          </p:txBody>
        </p:sp>
        <p:sp>
          <p:nvSpPr>
            <p:cNvPr id="383" name="Google Shape;383;p27"/>
            <p:cNvSpPr/>
            <p:nvPr/>
          </p:nvSpPr>
          <p:spPr>
            <a:xfrm flipH="1">
              <a:off x="4518735" y="1922553"/>
              <a:ext cx="435387" cy="501365"/>
            </a:xfrm>
            <a:custGeom>
              <a:avLst/>
              <a:gdLst/>
              <a:ahLst/>
              <a:cxnLst/>
              <a:rect l="l" t="t" r="r" b="b"/>
              <a:pathLst>
                <a:path w="18238" h="14114" extrusionOk="0">
                  <a:moveTo>
                    <a:pt x="6262" y="0"/>
                  </a:moveTo>
                  <a:lnTo>
                    <a:pt x="18238" y="4324"/>
                  </a:lnTo>
                  <a:lnTo>
                    <a:pt x="18238" y="14114"/>
                  </a:lnTo>
                  <a:lnTo>
                    <a:pt x="0" y="7554"/>
                  </a:lnTo>
                  <a:close/>
                </a:path>
              </a:pathLst>
            </a:custGeom>
            <a:solidFill>
              <a:srgbClr val="3D3D3D"/>
            </a:solidFill>
            <a:ln>
              <a:noFill/>
            </a:ln>
          </p:spPr>
          <p:txBody>
            <a:bodyPr/>
            <a:lstStyle/>
            <a:p>
              <a:endParaRPr lang="en-US"/>
            </a:p>
          </p:txBody>
        </p:sp>
        <p:sp>
          <p:nvSpPr>
            <p:cNvPr id="384" name="Google Shape;384;p27"/>
            <p:cNvSpPr/>
            <p:nvPr/>
          </p:nvSpPr>
          <p:spPr>
            <a:xfrm>
              <a:off x="4266040" y="1368287"/>
              <a:ext cx="253884" cy="593119"/>
            </a:xfrm>
            <a:custGeom>
              <a:avLst/>
              <a:gdLst/>
              <a:ahLst/>
              <a:cxnLst/>
              <a:rect l="l" t="t" r="r" b="b"/>
              <a:pathLst>
                <a:path w="10635" h="16697" extrusionOk="0">
                  <a:moveTo>
                    <a:pt x="10635" y="0"/>
                  </a:moveTo>
                  <a:lnTo>
                    <a:pt x="0" y="12722"/>
                  </a:lnTo>
                  <a:lnTo>
                    <a:pt x="10635" y="16697"/>
                  </a:lnTo>
                  <a:close/>
                </a:path>
              </a:pathLst>
            </a:custGeom>
            <a:solidFill>
              <a:srgbClr val="2F2F2F"/>
            </a:solidFill>
            <a:ln>
              <a:noFill/>
            </a:ln>
          </p:spPr>
          <p:txBody>
            <a:bodyPr/>
            <a:lstStyle/>
            <a:p>
              <a:endParaRPr lang="en-US"/>
            </a:p>
          </p:txBody>
        </p:sp>
        <p:sp>
          <p:nvSpPr>
            <p:cNvPr id="385" name="Google Shape;385;p27"/>
            <p:cNvSpPr/>
            <p:nvPr/>
          </p:nvSpPr>
          <p:spPr>
            <a:xfrm flipH="1">
              <a:off x="4518734" y="1368287"/>
              <a:ext cx="253884" cy="593119"/>
            </a:xfrm>
            <a:custGeom>
              <a:avLst/>
              <a:gdLst/>
              <a:ahLst/>
              <a:cxnLst/>
              <a:rect l="l" t="t" r="r" b="b"/>
              <a:pathLst>
                <a:path w="10635" h="16697" extrusionOk="0">
                  <a:moveTo>
                    <a:pt x="10635" y="0"/>
                  </a:moveTo>
                  <a:lnTo>
                    <a:pt x="0" y="12722"/>
                  </a:lnTo>
                  <a:lnTo>
                    <a:pt x="10635" y="16697"/>
                  </a:lnTo>
                  <a:close/>
                </a:path>
              </a:pathLst>
            </a:custGeom>
            <a:solidFill>
              <a:srgbClr val="3D3D3D"/>
            </a:solidFill>
            <a:ln>
              <a:noFill/>
            </a:ln>
          </p:spPr>
          <p:txBody>
            <a:bodyPr/>
            <a:lstStyle/>
            <a:p>
              <a:endParaRPr lang="en-US"/>
            </a:p>
          </p:txBody>
        </p:sp>
        <p:sp>
          <p:nvSpPr>
            <p:cNvPr id="386" name="Google Shape;386;p27"/>
            <p:cNvSpPr/>
            <p:nvPr/>
          </p:nvSpPr>
          <p:spPr>
            <a:xfrm>
              <a:off x="3877348" y="2290728"/>
              <a:ext cx="642683" cy="657851"/>
            </a:xfrm>
            <a:custGeom>
              <a:avLst/>
              <a:gdLst/>
              <a:ahLst/>
              <a:cxnLst/>
              <a:rect l="l" t="t" r="r" b="b"/>
              <a:pathLst>
                <a:path w="65016" h="46623" extrusionOk="0">
                  <a:moveTo>
                    <a:pt x="17858" y="0"/>
                  </a:moveTo>
                  <a:lnTo>
                    <a:pt x="0" y="22135"/>
                  </a:lnTo>
                  <a:lnTo>
                    <a:pt x="65016" y="46623"/>
                  </a:lnTo>
                  <a:lnTo>
                    <a:pt x="65016" y="17537"/>
                  </a:lnTo>
                  <a:close/>
                </a:path>
              </a:pathLst>
            </a:custGeom>
            <a:solidFill>
              <a:srgbClr val="2F2F2F"/>
            </a:solidFill>
            <a:ln>
              <a:noFill/>
            </a:ln>
          </p:spPr>
          <p:txBody>
            <a:bodyPr/>
            <a:lstStyle/>
            <a:p>
              <a:endParaRPr lang="en-US"/>
            </a:p>
          </p:txBody>
        </p:sp>
        <p:sp>
          <p:nvSpPr>
            <p:cNvPr id="387" name="Google Shape;387;p27"/>
            <p:cNvSpPr/>
            <p:nvPr/>
          </p:nvSpPr>
          <p:spPr>
            <a:xfrm flipH="1">
              <a:off x="4518572" y="2291772"/>
              <a:ext cx="642683" cy="657851"/>
            </a:xfrm>
            <a:custGeom>
              <a:avLst/>
              <a:gdLst/>
              <a:ahLst/>
              <a:cxnLst/>
              <a:rect l="l" t="t" r="r" b="b"/>
              <a:pathLst>
                <a:path w="65016" h="46623" extrusionOk="0">
                  <a:moveTo>
                    <a:pt x="17858" y="0"/>
                  </a:moveTo>
                  <a:lnTo>
                    <a:pt x="0" y="22135"/>
                  </a:lnTo>
                  <a:lnTo>
                    <a:pt x="65016" y="46623"/>
                  </a:lnTo>
                  <a:lnTo>
                    <a:pt x="65016" y="17537"/>
                  </a:lnTo>
                  <a:close/>
                </a:path>
              </a:pathLst>
            </a:custGeom>
            <a:solidFill>
              <a:srgbClr val="414141"/>
            </a:solidFill>
            <a:ln>
              <a:noFill/>
            </a:ln>
          </p:spPr>
          <p:txBody>
            <a:bodyPr/>
            <a:lstStyle/>
            <a:p>
              <a:endParaRPr lang="en-US"/>
            </a:p>
          </p:txBody>
        </p:sp>
        <p:sp>
          <p:nvSpPr>
            <p:cNvPr id="388" name="Google Shape;388;p27"/>
            <p:cNvSpPr/>
            <p:nvPr/>
          </p:nvSpPr>
          <p:spPr>
            <a:xfrm flipH="1">
              <a:off x="4522009" y="2708179"/>
              <a:ext cx="881371" cy="854431"/>
            </a:xfrm>
            <a:custGeom>
              <a:avLst/>
              <a:gdLst/>
              <a:ahLst/>
              <a:cxnLst/>
              <a:rect l="l" t="t" r="r" b="b"/>
              <a:pathLst>
                <a:path w="31954" h="20822" extrusionOk="0">
                  <a:moveTo>
                    <a:pt x="7355" y="0"/>
                  </a:moveTo>
                  <a:lnTo>
                    <a:pt x="31954" y="8796"/>
                  </a:lnTo>
                  <a:lnTo>
                    <a:pt x="31954" y="20822"/>
                  </a:lnTo>
                  <a:lnTo>
                    <a:pt x="0" y="8895"/>
                  </a:lnTo>
                  <a:close/>
                </a:path>
              </a:pathLst>
            </a:custGeom>
            <a:solidFill>
              <a:srgbClr val="464646"/>
            </a:solidFill>
            <a:ln>
              <a:noFill/>
            </a:ln>
          </p:spPr>
          <p:txBody>
            <a:bodyPr/>
            <a:lstStyle/>
            <a:p>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grpSp>
        <p:nvGrpSpPr>
          <p:cNvPr id="393" name="Google Shape;393;p28"/>
          <p:cNvGrpSpPr/>
          <p:nvPr/>
        </p:nvGrpSpPr>
        <p:grpSpPr>
          <a:xfrm rot="-5400000">
            <a:off x="2416775" y="-2491215"/>
            <a:ext cx="1024540" cy="7299440"/>
            <a:chOff x="0" y="-38100"/>
            <a:chExt cx="269836" cy="1578428"/>
          </a:xfrm>
        </p:grpSpPr>
        <p:sp>
          <p:nvSpPr>
            <p:cNvPr id="394" name="Google Shape;394;p28"/>
            <p:cNvSpPr/>
            <p:nvPr/>
          </p:nvSpPr>
          <p:spPr>
            <a:xfrm>
              <a:off x="0" y="0"/>
              <a:ext cx="269836" cy="1540328"/>
            </a:xfrm>
            <a:custGeom>
              <a:avLst/>
              <a:gdLst/>
              <a:ahLst/>
              <a:cxnLst/>
              <a:rect l="l" t="t" r="r" b="b"/>
              <a:pathLst>
                <a:path w="269836" h="1540328" extrusionOk="0">
                  <a:moveTo>
                    <a:pt x="120905" y="0"/>
                  </a:moveTo>
                  <a:lnTo>
                    <a:pt x="148931" y="0"/>
                  </a:lnTo>
                  <a:cubicBezTo>
                    <a:pt x="215705" y="0"/>
                    <a:pt x="269836" y="54131"/>
                    <a:pt x="269836" y="120905"/>
                  </a:cubicBezTo>
                  <a:lnTo>
                    <a:pt x="269836" y="1419423"/>
                  </a:lnTo>
                  <a:cubicBezTo>
                    <a:pt x="269836" y="1486197"/>
                    <a:pt x="215705" y="1540328"/>
                    <a:pt x="148931" y="1540328"/>
                  </a:cubicBezTo>
                  <a:lnTo>
                    <a:pt x="120905" y="1540328"/>
                  </a:lnTo>
                  <a:cubicBezTo>
                    <a:pt x="54131" y="1540328"/>
                    <a:pt x="0" y="1486197"/>
                    <a:pt x="0" y="1419423"/>
                  </a:cubicBezTo>
                  <a:lnTo>
                    <a:pt x="0" y="120905"/>
                  </a:lnTo>
                  <a:cubicBezTo>
                    <a:pt x="0" y="54131"/>
                    <a:pt x="54131" y="0"/>
                    <a:pt x="120905" y="0"/>
                  </a:cubicBezTo>
                  <a:close/>
                </a:path>
              </a:pathLst>
            </a:custGeom>
            <a:solidFill>
              <a:srgbClr val="1B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txBox="1"/>
            <p:nvPr/>
          </p:nvSpPr>
          <p:spPr>
            <a:xfrm>
              <a:off x="0" y="-38100"/>
              <a:ext cx="269836" cy="1578428"/>
            </a:xfrm>
            <a:prstGeom prst="rect">
              <a:avLst/>
            </a:prstGeom>
            <a:noFill/>
            <a:ln>
              <a:noFill/>
            </a:ln>
          </p:spPr>
          <p:txBody>
            <a:bodyPr spcFirstLastPara="1" wrap="square" lIns="50800" tIns="50800" rIns="50800" bIns="50800" anchor="ctr" anchorCtr="0">
              <a:noAutofit/>
            </a:bodyPr>
            <a:lstStyle/>
            <a:p>
              <a:pPr marL="0" marR="0" lvl="0" indent="0" algn="l"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96" name="Google Shape;396;p28"/>
          <p:cNvSpPr txBox="1"/>
          <p:nvPr/>
        </p:nvSpPr>
        <p:spPr>
          <a:xfrm>
            <a:off x="464863" y="850700"/>
            <a:ext cx="5649000" cy="5619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650" b="1">
                <a:solidFill>
                  <a:srgbClr val="FFFFFF"/>
                </a:solidFill>
              </a:rPr>
              <a:t>FUTURE DIRECTIONS</a:t>
            </a:r>
            <a:endParaRPr sz="3650"/>
          </a:p>
        </p:txBody>
      </p:sp>
      <p:grpSp>
        <p:nvGrpSpPr>
          <p:cNvPr id="397" name="Google Shape;397;p28"/>
          <p:cNvGrpSpPr/>
          <p:nvPr/>
        </p:nvGrpSpPr>
        <p:grpSpPr>
          <a:xfrm>
            <a:off x="-145632" y="9073319"/>
            <a:ext cx="19255699" cy="1896892"/>
            <a:chOff x="0" y="-38100"/>
            <a:chExt cx="5071460" cy="499593"/>
          </a:xfrm>
        </p:grpSpPr>
        <p:sp>
          <p:nvSpPr>
            <p:cNvPr id="398" name="Google Shape;398;p28"/>
            <p:cNvSpPr/>
            <p:nvPr/>
          </p:nvSpPr>
          <p:spPr>
            <a:xfrm>
              <a:off x="0" y="0"/>
              <a:ext cx="5071460" cy="461493"/>
            </a:xfrm>
            <a:custGeom>
              <a:avLst/>
              <a:gdLst/>
              <a:ahLst/>
              <a:cxnLst/>
              <a:rect l="l" t="t" r="r" b="b"/>
              <a:pathLst>
                <a:path w="5071460" h="461493" extrusionOk="0">
                  <a:moveTo>
                    <a:pt x="0" y="0"/>
                  </a:moveTo>
                  <a:lnTo>
                    <a:pt x="5071460" y="0"/>
                  </a:lnTo>
                  <a:lnTo>
                    <a:pt x="5071460" y="461493"/>
                  </a:lnTo>
                  <a:lnTo>
                    <a:pt x="0" y="461493"/>
                  </a:lnTo>
                  <a:close/>
                </a:path>
              </a:pathLst>
            </a:custGeom>
            <a:solidFill>
              <a:srgbClr val="1B294A"/>
            </a:solidFill>
            <a:ln>
              <a:noFill/>
            </a:ln>
          </p:spPr>
          <p:txBody>
            <a:bodyPr/>
            <a:lstStyle/>
            <a:p>
              <a:endParaRPr lang="en-US"/>
            </a:p>
          </p:txBody>
        </p:sp>
        <p:sp>
          <p:nvSpPr>
            <p:cNvPr id="399" name="Google Shape;399;p28"/>
            <p:cNvSpPr txBox="1"/>
            <p:nvPr/>
          </p:nvSpPr>
          <p:spPr>
            <a:xfrm>
              <a:off x="0" y="-38100"/>
              <a:ext cx="5071460" cy="499593"/>
            </a:xfrm>
            <a:prstGeom prst="rect">
              <a:avLst/>
            </a:prstGeom>
            <a:noFill/>
            <a:ln>
              <a:noFill/>
            </a:ln>
          </p:spPr>
          <p:txBody>
            <a:bodyPr spcFirstLastPara="1" wrap="square" lIns="50800" tIns="50800" rIns="50800" bIns="50800" anchor="ctr" anchorCtr="0">
              <a:noAutofit/>
            </a:bodyPr>
            <a:lstStyle/>
            <a:p>
              <a:pPr marL="0" marR="0" lvl="0" indent="0" algn="l"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00" name="Google Shape;400;p28"/>
          <p:cNvSpPr/>
          <p:nvPr/>
        </p:nvSpPr>
        <p:spPr>
          <a:xfrm>
            <a:off x="16221027" y="1028700"/>
            <a:ext cx="1038273" cy="259568"/>
          </a:xfrm>
          <a:custGeom>
            <a:avLst/>
            <a:gdLst/>
            <a:ahLst/>
            <a:cxnLst/>
            <a:rect l="l" t="t" r="r" b="b"/>
            <a:pathLst>
              <a:path w="1038273" h="259568" extrusionOk="0">
                <a:moveTo>
                  <a:pt x="0" y="0"/>
                </a:moveTo>
                <a:lnTo>
                  <a:pt x="1038273" y="0"/>
                </a:lnTo>
                <a:lnTo>
                  <a:pt x="1038273" y="259568"/>
                </a:lnTo>
                <a:lnTo>
                  <a:pt x="0" y="259568"/>
                </a:lnTo>
                <a:lnTo>
                  <a:pt x="0" y="0"/>
                </a:lnTo>
                <a:close/>
              </a:path>
            </a:pathLst>
          </a:custGeom>
          <a:blipFill rotWithShape="1">
            <a:blip r:embed="rId3">
              <a:alphaModFix/>
            </a:blip>
            <a:stretch>
              <a:fillRect/>
            </a:stretch>
          </a:blipFill>
          <a:ln>
            <a:noFill/>
          </a:ln>
        </p:spPr>
        <p:txBody>
          <a:bodyPr/>
          <a:lstStyle/>
          <a:p>
            <a:endParaRPr lang="en-US"/>
          </a:p>
        </p:txBody>
      </p:sp>
      <p:sp>
        <p:nvSpPr>
          <p:cNvPr id="401" name="Google Shape;401;p28"/>
          <p:cNvSpPr txBox="1"/>
          <p:nvPr/>
        </p:nvSpPr>
        <p:spPr>
          <a:xfrm>
            <a:off x="848525" y="2220125"/>
            <a:ext cx="16668300" cy="6429900"/>
          </a:xfrm>
          <a:prstGeom prst="rect">
            <a:avLst/>
          </a:prstGeom>
          <a:noFill/>
          <a:ln>
            <a:noFill/>
          </a:ln>
        </p:spPr>
        <p:txBody>
          <a:bodyPr spcFirstLastPara="1" wrap="square" lIns="91425" tIns="91425" rIns="91425" bIns="91425" anchor="t" anchorCtr="0">
            <a:noAutofit/>
          </a:bodyPr>
          <a:lstStyle/>
          <a:p>
            <a:pPr marL="457200" lvl="0" indent="-431800" algn="l" rtl="0">
              <a:spcBef>
                <a:spcPts val="0"/>
              </a:spcBef>
              <a:spcAft>
                <a:spcPts val="0"/>
              </a:spcAft>
              <a:buClr>
                <a:schemeClr val="dk1"/>
              </a:buClr>
              <a:buSzPts val="3200"/>
              <a:buChar char="●"/>
            </a:pPr>
            <a:r>
              <a:rPr lang="en-US" sz="3200" b="1">
                <a:solidFill>
                  <a:schemeClr val="dk1"/>
                </a:solidFill>
              </a:rPr>
              <a:t>Advanced Metrics:</a:t>
            </a:r>
            <a:br>
              <a:rPr lang="en-US" sz="3200" b="1">
                <a:solidFill>
                  <a:schemeClr val="dk1"/>
                </a:solidFill>
              </a:rPr>
            </a:br>
            <a:endParaRPr sz="3200" b="1">
              <a:solidFill>
                <a:schemeClr val="dk1"/>
              </a:solidFill>
            </a:endParaRPr>
          </a:p>
          <a:p>
            <a:pPr marL="914400" lvl="1" indent="-431800" algn="l" rtl="0">
              <a:lnSpc>
                <a:spcPct val="115000"/>
              </a:lnSpc>
              <a:spcBef>
                <a:spcPts val="0"/>
              </a:spcBef>
              <a:spcAft>
                <a:spcPts val="0"/>
              </a:spcAft>
              <a:buClr>
                <a:schemeClr val="dk1"/>
              </a:buClr>
              <a:buSzPts val="3200"/>
              <a:buAutoNum type="alphaLcPeriod"/>
            </a:pPr>
            <a:r>
              <a:rPr lang="en-US" sz="3200">
                <a:solidFill>
                  <a:schemeClr val="dk1"/>
                </a:solidFill>
              </a:rPr>
              <a:t>Standardized physiological &amp; behavioral measures.</a:t>
            </a:r>
            <a:endParaRPr sz="3200">
              <a:solidFill>
                <a:schemeClr val="dk1"/>
              </a:solidFill>
            </a:endParaRPr>
          </a:p>
          <a:p>
            <a:pPr marL="914400" lvl="1" indent="-431800" algn="l" rtl="0">
              <a:lnSpc>
                <a:spcPct val="115000"/>
              </a:lnSpc>
              <a:spcBef>
                <a:spcPts val="0"/>
              </a:spcBef>
              <a:spcAft>
                <a:spcPts val="0"/>
              </a:spcAft>
              <a:buClr>
                <a:schemeClr val="dk1"/>
              </a:buClr>
              <a:buSzPts val="3200"/>
              <a:buAutoNum type="alphaLcPeriod"/>
            </a:pPr>
            <a:r>
              <a:rPr lang="en-US" sz="3200">
                <a:solidFill>
                  <a:schemeClr val="dk1"/>
                </a:solidFill>
              </a:rPr>
              <a:t>AI for real-time emotional tracking &amp; adaptive storytelling.</a:t>
            </a:r>
            <a:endParaRPr sz="32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3200">
              <a:solidFill>
                <a:schemeClr val="dk1"/>
              </a:solidFill>
            </a:endParaRPr>
          </a:p>
          <a:p>
            <a:pPr marL="457200" lvl="0" indent="-431800" algn="l" rtl="0">
              <a:spcBef>
                <a:spcPts val="0"/>
              </a:spcBef>
              <a:spcAft>
                <a:spcPts val="0"/>
              </a:spcAft>
              <a:buClr>
                <a:schemeClr val="dk1"/>
              </a:buClr>
              <a:buSzPts val="3200"/>
              <a:buChar char="●"/>
            </a:pPr>
            <a:r>
              <a:rPr lang="en-US" sz="3200" b="1">
                <a:solidFill>
                  <a:schemeClr val="dk1"/>
                </a:solidFill>
              </a:rPr>
              <a:t>Dynamic Ethics Models:</a:t>
            </a:r>
            <a:r>
              <a:rPr lang="en-US" sz="3200">
                <a:solidFill>
                  <a:schemeClr val="dk1"/>
                </a:solidFill>
              </a:rPr>
              <a:t> Address emerging ethical challenges.</a:t>
            </a:r>
            <a:endParaRPr sz="3200">
              <a:solidFill>
                <a:schemeClr val="dk1"/>
              </a:solidFill>
            </a:endParaRPr>
          </a:p>
          <a:p>
            <a:pPr marL="0" lvl="0" indent="0" algn="l" rtl="0">
              <a:spcBef>
                <a:spcPts val="0"/>
              </a:spcBef>
              <a:spcAft>
                <a:spcPts val="0"/>
              </a:spcAft>
              <a:buNone/>
            </a:pPr>
            <a:endParaRPr sz="3200">
              <a:solidFill>
                <a:schemeClr val="dk1"/>
              </a:solidFill>
            </a:endParaRPr>
          </a:p>
          <a:p>
            <a:pPr marL="457200" lvl="0" indent="-431800" algn="l" rtl="0">
              <a:spcBef>
                <a:spcPts val="0"/>
              </a:spcBef>
              <a:spcAft>
                <a:spcPts val="0"/>
              </a:spcAft>
              <a:buClr>
                <a:schemeClr val="dk1"/>
              </a:buClr>
              <a:buSzPts val="3200"/>
              <a:buChar char="●"/>
            </a:pPr>
            <a:r>
              <a:rPr lang="en-US" sz="3200" b="1">
                <a:solidFill>
                  <a:schemeClr val="dk1"/>
                </a:solidFill>
              </a:rPr>
              <a:t>Research &amp; Collaboration:</a:t>
            </a:r>
            <a:r>
              <a:rPr lang="en-US" sz="3200">
                <a:solidFill>
                  <a:schemeClr val="dk1"/>
                </a:solidFill>
              </a:rPr>
              <a:t> Interdisciplinary research for ethical best practices.</a:t>
            </a:r>
            <a:endParaRPr sz="3200">
              <a:solidFill>
                <a:schemeClr val="dk1"/>
              </a:solidFill>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grpSp>
        <p:nvGrpSpPr>
          <p:cNvPr id="406" name="Google Shape;406;p29"/>
          <p:cNvGrpSpPr/>
          <p:nvPr/>
        </p:nvGrpSpPr>
        <p:grpSpPr>
          <a:xfrm>
            <a:off x="-276002" y="8661226"/>
            <a:ext cx="19255699" cy="1896892"/>
            <a:chOff x="0" y="-38100"/>
            <a:chExt cx="5071460" cy="499593"/>
          </a:xfrm>
        </p:grpSpPr>
        <p:sp>
          <p:nvSpPr>
            <p:cNvPr id="407" name="Google Shape;407;p29"/>
            <p:cNvSpPr/>
            <p:nvPr/>
          </p:nvSpPr>
          <p:spPr>
            <a:xfrm>
              <a:off x="0" y="0"/>
              <a:ext cx="5071460" cy="461493"/>
            </a:xfrm>
            <a:custGeom>
              <a:avLst/>
              <a:gdLst/>
              <a:ahLst/>
              <a:cxnLst/>
              <a:rect l="l" t="t" r="r" b="b"/>
              <a:pathLst>
                <a:path w="5071460" h="461493" extrusionOk="0">
                  <a:moveTo>
                    <a:pt x="0" y="0"/>
                  </a:moveTo>
                  <a:lnTo>
                    <a:pt x="5071460" y="0"/>
                  </a:lnTo>
                  <a:lnTo>
                    <a:pt x="5071460" y="461493"/>
                  </a:lnTo>
                  <a:lnTo>
                    <a:pt x="0" y="461493"/>
                  </a:lnTo>
                  <a:close/>
                </a:path>
              </a:pathLst>
            </a:custGeom>
            <a:solidFill>
              <a:srgbClr val="1B294A"/>
            </a:solidFill>
            <a:ln>
              <a:noFill/>
            </a:ln>
          </p:spPr>
          <p:txBody>
            <a:bodyPr/>
            <a:lstStyle/>
            <a:p>
              <a:endParaRPr lang="en-US"/>
            </a:p>
          </p:txBody>
        </p:sp>
        <p:sp>
          <p:nvSpPr>
            <p:cNvPr id="408" name="Google Shape;408;p29"/>
            <p:cNvSpPr txBox="1"/>
            <p:nvPr/>
          </p:nvSpPr>
          <p:spPr>
            <a:xfrm>
              <a:off x="0" y="-38100"/>
              <a:ext cx="5071460" cy="499593"/>
            </a:xfrm>
            <a:prstGeom prst="rect">
              <a:avLst/>
            </a:prstGeom>
            <a:noFill/>
            <a:ln>
              <a:noFill/>
            </a:ln>
          </p:spPr>
          <p:txBody>
            <a:bodyPr spcFirstLastPara="1" wrap="square" lIns="50800" tIns="50800" rIns="50800" bIns="50800" anchor="ctr" anchorCtr="0">
              <a:noAutofit/>
            </a:bodyPr>
            <a:lstStyle/>
            <a:p>
              <a:pPr marL="0" marR="0" lvl="0" indent="0" algn="l"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9" name="Google Shape;409;p29"/>
          <p:cNvGrpSpPr/>
          <p:nvPr/>
        </p:nvGrpSpPr>
        <p:grpSpPr>
          <a:xfrm>
            <a:off x="5682934" y="1519214"/>
            <a:ext cx="6922132" cy="1053661"/>
            <a:chOff x="0" y="-38100"/>
            <a:chExt cx="1823113" cy="277508"/>
          </a:xfrm>
        </p:grpSpPr>
        <p:sp>
          <p:nvSpPr>
            <p:cNvPr id="410" name="Google Shape;410;p29"/>
            <p:cNvSpPr/>
            <p:nvPr/>
          </p:nvSpPr>
          <p:spPr>
            <a:xfrm>
              <a:off x="0" y="0"/>
              <a:ext cx="1823113" cy="239408"/>
            </a:xfrm>
            <a:custGeom>
              <a:avLst/>
              <a:gdLst/>
              <a:ahLst/>
              <a:cxnLst/>
              <a:rect l="l" t="t" r="r" b="b"/>
              <a:pathLst>
                <a:path w="1823113" h="239408" extrusionOk="0">
                  <a:moveTo>
                    <a:pt x="13421" y="0"/>
                  </a:moveTo>
                  <a:lnTo>
                    <a:pt x="1809692" y="0"/>
                  </a:lnTo>
                  <a:cubicBezTo>
                    <a:pt x="1813252" y="0"/>
                    <a:pt x="1816665" y="1414"/>
                    <a:pt x="1819182" y="3931"/>
                  </a:cubicBezTo>
                  <a:cubicBezTo>
                    <a:pt x="1821699" y="6448"/>
                    <a:pt x="1823113" y="9862"/>
                    <a:pt x="1823113" y="13421"/>
                  </a:cubicBezTo>
                  <a:lnTo>
                    <a:pt x="1823113" y="225986"/>
                  </a:lnTo>
                  <a:cubicBezTo>
                    <a:pt x="1823113" y="233399"/>
                    <a:pt x="1817104" y="239408"/>
                    <a:pt x="1809692" y="239408"/>
                  </a:cubicBezTo>
                  <a:lnTo>
                    <a:pt x="13421" y="239408"/>
                  </a:lnTo>
                  <a:cubicBezTo>
                    <a:pt x="6009" y="239408"/>
                    <a:pt x="0" y="233399"/>
                    <a:pt x="0" y="225986"/>
                  </a:cubicBezTo>
                  <a:lnTo>
                    <a:pt x="0" y="13421"/>
                  </a:lnTo>
                  <a:cubicBezTo>
                    <a:pt x="0" y="6009"/>
                    <a:pt x="6009" y="0"/>
                    <a:pt x="13421" y="0"/>
                  </a:cubicBezTo>
                  <a:close/>
                </a:path>
              </a:pathLst>
            </a:custGeom>
            <a:solidFill>
              <a:srgbClr val="1B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txBox="1"/>
            <p:nvPr/>
          </p:nvSpPr>
          <p:spPr>
            <a:xfrm>
              <a:off x="0" y="-38100"/>
              <a:ext cx="1823113" cy="277508"/>
            </a:xfrm>
            <a:prstGeom prst="rect">
              <a:avLst/>
            </a:prstGeom>
            <a:noFill/>
            <a:ln>
              <a:noFill/>
            </a:ln>
          </p:spPr>
          <p:txBody>
            <a:bodyPr spcFirstLastPara="1" wrap="square" lIns="50800" tIns="50800" rIns="50800" bIns="50800" anchor="ctr" anchorCtr="0">
              <a:noAutofit/>
            </a:bodyPr>
            <a:lstStyle/>
            <a:p>
              <a:pPr marL="0" marR="0" lvl="0" indent="0" algn="l"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2" name="Google Shape;412;p29"/>
          <p:cNvSpPr txBox="1"/>
          <p:nvPr/>
        </p:nvSpPr>
        <p:spPr>
          <a:xfrm>
            <a:off x="6106636" y="1724106"/>
            <a:ext cx="6074700" cy="5619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650" b="1" i="0" u="none" strike="noStrike" cap="none">
                <a:solidFill>
                  <a:srgbClr val="FFFFFF"/>
                </a:solidFill>
              </a:rPr>
              <a:t>CONCLUSION</a:t>
            </a:r>
            <a:endParaRPr sz="3650"/>
          </a:p>
        </p:txBody>
      </p:sp>
      <p:sp>
        <p:nvSpPr>
          <p:cNvPr id="413" name="Google Shape;413;p29"/>
          <p:cNvSpPr/>
          <p:nvPr/>
        </p:nvSpPr>
        <p:spPr>
          <a:xfrm>
            <a:off x="16221027" y="898916"/>
            <a:ext cx="1038273" cy="259568"/>
          </a:xfrm>
          <a:custGeom>
            <a:avLst/>
            <a:gdLst/>
            <a:ahLst/>
            <a:cxnLst/>
            <a:rect l="l" t="t" r="r" b="b"/>
            <a:pathLst>
              <a:path w="1038273" h="259568" extrusionOk="0">
                <a:moveTo>
                  <a:pt x="0" y="0"/>
                </a:moveTo>
                <a:lnTo>
                  <a:pt x="1038273" y="0"/>
                </a:lnTo>
                <a:lnTo>
                  <a:pt x="1038273" y="259568"/>
                </a:lnTo>
                <a:lnTo>
                  <a:pt x="0" y="259568"/>
                </a:lnTo>
                <a:lnTo>
                  <a:pt x="0" y="0"/>
                </a:lnTo>
                <a:close/>
              </a:path>
            </a:pathLst>
          </a:custGeom>
          <a:blipFill rotWithShape="1">
            <a:blip r:embed="rId3">
              <a:alphaModFix/>
            </a:blip>
            <a:stretch>
              <a:fillRect/>
            </a:stretch>
          </a:blipFill>
          <a:ln>
            <a:noFill/>
          </a:ln>
        </p:spPr>
        <p:txBody>
          <a:bodyPr/>
          <a:lstStyle/>
          <a:p>
            <a:endParaRPr lang="en-US"/>
          </a:p>
        </p:txBody>
      </p:sp>
      <p:sp>
        <p:nvSpPr>
          <p:cNvPr id="414" name="Google Shape;414;p29"/>
          <p:cNvSpPr/>
          <p:nvPr/>
        </p:nvSpPr>
        <p:spPr>
          <a:xfrm>
            <a:off x="794225" y="1028700"/>
            <a:ext cx="1038273" cy="259568"/>
          </a:xfrm>
          <a:custGeom>
            <a:avLst/>
            <a:gdLst/>
            <a:ahLst/>
            <a:cxnLst/>
            <a:rect l="l" t="t" r="r" b="b"/>
            <a:pathLst>
              <a:path w="1038273" h="259568" extrusionOk="0">
                <a:moveTo>
                  <a:pt x="0" y="0"/>
                </a:moveTo>
                <a:lnTo>
                  <a:pt x="1038273" y="0"/>
                </a:lnTo>
                <a:lnTo>
                  <a:pt x="1038273" y="259568"/>
                </a:lnTo>
                <a:lnTo>
                  <a:pt x="0" y="259568"/>
                </a:lnTo>
                <a:lnTo>
                  <a:pt x="0" y="0"/>
                </a:lnTo>
                <a:close/>
              </a:path>
            </a:pathLst>
          </a:custGeom>
          <a:blipFill rotWithShape="1">
            <a:blip r:embed="rId3">
              <a:alphaModFix/>
            </a:blip>
            <a:stretch>
              <a:fillRect/>
            </a:stretch>
          </a:blipFill>
          <a:ln>
            <a:noFill/>
          </a:ln>
        </p:spPr>
        <p:txBody>
          <a:bodyPr/>
          <a:lstStyle/>
          <a:p>
            <a:endParaRPr lang="en-US"/>
          </a:p>
        </p:txBody>
      </p:sp>
      <p:sp>
        <p:nvSpPr>
          <p:cNvPr id="415" name="Google Shape;415;p29"/>
          <p:cNvSpPr txBox="1"/>
          <p:nvPr/>
        </p:nvSpPr>
        <p:spPr>
          <a:xfrm>
            <a:off x="523775" y="2963981"/>
            <a:ext cx="17241300" cy="3457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3200" dirty="0">
                <a:solidFill>
                  <a:schemeClr val="dk1"/>
                </a:solidFill>
              </a:rPr>
              <a:t>Immersive visual data storytelling in AR and VR is transforming how we interact with information by blending narrative design, intuitive interaction, and dynamic visualization. As these techniques evolve, their application across fields like education, healthcare, and engineering highlights their potential to make complex data more accessible and emotionally engaging while addressing ethical considerations.</a:t>
            </a:r>
            <a:endParaRPr sz="3200"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grpSp>
        <p:nvGrpSpPr>
          <p:cNvPr id="420" name="Google Shape;420;p30"/>
          <p:cNvGrpSpPr/>
          <p:nvPr/>
        </p:nvGrpSpPr>
        <p:grpSpPr>
          <a:xfrm rot="-5400000">
            <a:off x="1989952" y="-1838099"/>
            <a:ext cx="1024540" cy="5993133"/>
            <a:chOff x="0" y="-38100"/>
            <a:chExt cx="269836" cy="1578428"/>
          </a:xfrm>
        </p:grpSpPr>
        <p:sp>
          <p:nvSpPr>
            <p:cNvPr id="421" name="Google Shape;421;p30"/>
            <p:cNvSpPr/>
            <p:nvPr/>
          </p:nvSpPr>
          <p:spPr>
            <a:xfrm>
              <a:off x="0" y="0"/>
              <a:ext cx="269836" cy="1540328"/>
            </a:xfrm>
            <a:custGeom>
              <a:avLst/>
              <a:gdLst/>
              <a:ahLst/>
              <a:cxnLst/>
              <a:rect l="l" t="t" r="r" b="b"/>
              <a:pathLst>
                <a:path w="269836" h="1540328" extrusionOk="0">
                  <a:moveTo>
                    <a:pt x="120905" y="0"/>
                  </a:moveTo>
                  <a:lnTo>
                    <a:pt x="148931" y="0"/>
                  </a:lnTo>
                  <a:cubicBezTo>
                    <a:pt x="215705" y="0"/>
                    <a:pt x="269836" y="54131"/>
                    <a:pt x="269836" y="120905"/>
                  </a:cubicBezTo>
                  <a:lnTo>
                    <a:pt x="269836" y="1419423"/>
                  </a:lnTo>
                  <a:cubicBezTo>
                    <a:pt x="269836" y="1486197"/>
                    <a:pt x="215705" y="1540328"/>
                    <a:pt x="148931" y="1540328"/>
                  </a:cubicBezTo>
                  <a:lnTo>
                    <a:pt x="120905" y="1540328"/>
                  </a:lnTo>
                  <a:cubicBezTo>
                    <a:pt x="54131" y="1540328"/>
                    <a:pt x="0" y="1486197"/>
                    <a:pt x="0" y="1419423"/>
                  </a:cubicBezTo>
                  <a:lnTo>
                    <a:pt x="0" y="120905"/>
                  </a:lnTo>
                  <a:cubicBezTo>
                    <a:pt x="0" y="54131"/>
                    <a:pt x="54131" y="0"/>
                    <a:pt x="120905" y="0"/>
                  </a:cubicBezTo>
                  <a:close/>
                </a:path>
              </a:pathLst>
            </a:custGeom>
            <a:solidFill>
              <a:srgbClr val="1B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txBox="1"/>
            <p:nvPr/>
          </p:nvSpPr>
          <p:spPr>
            <a:xfrm>
              <a:off x="0" y="-38100"/>
              <a:ext cx="269700" cy="1578300"/>
            </a:xfrm>
            <a:prstGeom prst="rect">
              <a:avLst/>
            </a:prstGeom>
            <a:noFill/>
            <a:ln>
              <a:noFill/>
            </a:ln>
          </p:spPr>
          <p:txBody>
            <a:bodyPr spcFirstLastPara="1" wrap="square" lIns="50800" tIns="50800" rIns="50800" bIns="50800" anchor="ctr" anchorCtr="0">
              <a:noAutofit/>
            </a:bodyPr>
            <a:lstStyle/>
            <a:p>
              <a:pPr marL="0" marR="0" lvl="0" indent="0" algn="l"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3" name="Google Shape;423;p30"/>
          <p:cNvSpPr txBox="1"/>
          <p:nvPr/>
        </p:nvSpPr>
        <p:spPr>
          <a:xfrm>
            <a:off x="958975" y="850681"/>
            <a:ext cx="4150500" cy="6156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b="1" i="0" u="none" strike="noStrike" cap="none">
                <a:solidFill>
                  <a:srgbClr val="FFFFFF"/>
                </a:solidFill>
                <a:latin typeface="Montserrat"/>
                <a:ea typeface="Montserrat"/>
                <a:cs typeface="Montserrat"/>
                <a:sym typeface="Montserrat"/>
              </a:rPr>
              <a:t>R</a:t>
            </a:r>
            <a:r>
              <a:rPr lang="en-US" sz="3999" b="1">
                <a:solidFill>
                  <a:srgbClr val="FFFFFF"/>
                </a:solidFill>
                <a:latin typeface="Montserrat"/>
                <a:ea typeface="Montserrat"/>
                <a:cs typeface="Montserrat"/>
                <a:sym typeface="Montserrat"/>
              </a:rPr>
              <a:t>EFERENCES</a:t>
            </a:r>
            <a:endParaRPr/>
          </a:p>
        </p:txBody>
      </p:sp>
      <p:grpSp>
        <p:nvGrpSpPr>
          <p:cNvPr id="424" name="Google Shape;424;p30"/>
          <p:cNvGrpSpPr/>
          <p:nvPr/>
        </p:nvGrpSpPr>
        <p:grpSpPr>
          <a:xfrm>
            <a:off x="-145632" y="9073318"/>
            <a:ext cx="19255978" cy="1896905"/>
            <a:chOff x="0" y="-38100"/>
            <a:chExt cx="5071500" cy="499593"/>
          </a:xfrm>
        </p:grpSpPr>
        <p:sp>
          <p:nvSpPr>
            <p:cNvPr id="425" name="Google Shape;425;p30"/>
            <p:cNvSpPr/>
            <p:nvPr/>
          </p:nvSpPr>
          <p:spPr>
            <a:xfrm>
              <a:off x="0" y="0"/>
              <a:ext cx="5071460" cy="461493"/>
            </a:xfrm>
            <a:custGeom>
              <a:avLst/>
              <a:gdLst/>
              <a:ahLst/>
              <a:cxnLst/>
              <a:rect l="l" t="t" r="r" b="b"/>
              <a:pathLst>
                <a:path w="5071460" h="461493" extrusionOk="0">
                  <a:moveTo>
                    <a:pt x="0" y="0"/>
                  </a:moveTo>
                  <a:lnTo>
                    <a:pt x="5071460" y="0"/>
                  </a:lnTo>
                  <a:lnTo>
                    <a:pt x="5071460" y="461493"/>
                  </a:lnTo>
                  <a:lnTo>
                    <a:pt x="0" y="461493"/>
                  </a:lnTo>
                  <a:close/>
                </a:path>
              </a:pathLst>
            </a:custGeom>
            <a:solidFill>
              <a:srgbClr val="1B294A"/>
            </a:solidFill>
            <a:ln>
              <a:noFill/>
            </a:ln>
          </p:spPr>
          <p:txBody>
            <a:bodyPr/>
            <a:lstStyle/>
            <a:p>
              <a:endParaRPr lang="en-US"/>
            </a:p>
          </p:txBody>
        </p:sp>
        <p:sp>
          <p:nvSpPr>
            <p:cNvPr id="426" name="Google Shape;426;p30"/>
            <p:cNvSpPr txBox="1"/>
            <p:nvPr/>
          </p:nvSpPr>
          <p:spPr>
            <a:xfrm>
              <a:off x="0" y="-38100"/>
              <a:ext cx="5071500" cy="499500"/>
            </a:xfrm>
            <a:prstGeom prst="rect">
              <a:avLst/>
            </a:prstGeom>
            <a:noFill/>
            <a:ln>
              <a:noFill/>
            </a:ln>
          </p:spPr>
          <p:txBody>
            <a:bodyPr spcFirstLastPara="1" wrap="square" lIns="50800" tIns="50800" rIns="50800" bIns="50800" anchor="ctr" anchorCtr="0">
              <a:noAutofit/>
            </a:bodyPr>
            <a:lstStyle/>
            <a:p>
              <a:pPr marL="0" marR="0" lvl="0" indent="0" algn="l"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7" name="Google Shape;427;p30"/>
          <p:cNvSpPr txBox="1"/>
          <p:nvPr/>
        </p:nvSpPr>
        <p:spPr>
          <a:xfrm>
            <a:off x="534700" y="2045775"/>
            <a:ext cx="17331000" cy="7027500"/>
          </a:xfrm>
          <a:prstGeom prst="rect">
            <a:avLst/>
          </a:prstGeom>
          <a:noFill/>
          <a:ln>
            <a:noFill/>
          </a:ln>
        </p:spPr>
        <p:txBody>
          <a:bodyPr spcFirstLastPara="1" wrap="square" lIns="91425" tIns="91425" rIns="91425" bIns="91425" anchor="t" anchorCtr="0">
            <a:noAutofit/>
          </a:bodyPr>
          <a:lstStyle/>
          <a:p>
            <a:pPr marL="457200" lvl="0" indent="-431800" algn="l" rtl="0">
              <a:spcBef>
                <a:spcPts val="0"/>
              </a:spcBef>
              <a:spcAft>
                <a:spcPts val="0"/>
              </a:spcAft>
              <a:buClr>
                <a:schemeClr val="dk1"/>
              </a:buClr>
              <a:buSzPts val="3200"/>
              <a:buChar char="●"/>
            </a:pPr>
            <a:r>
              <a:rPr lang="en-US" sz="2400" dirty="0">
                <a:solidFill>
                  <a:schemeClr val="tx1"/>
                </a:solidFill>
                <a:hlinkClick r:id="rId3">
                  <a:extLst>
                    <a:ext uri="{A12FA001-AC4F-418D-AE19-62706E023703}">
                      <ahyp:hlinkClr xmlns:ahyp="http://schemas.microsoft.com/office/drawing/2018/hyperlinkcolor" val="tx"/>
                    </a:ext>
                  </a:extLst>
                </a:hlinkClick>
              </a:rPr>
              <a:t>https://www.researchgate.net/publication/351558543/figure/fig2/AS:11431281238392196@1713901044200/Example-of-a-predictive-simulation-of-augmented-reality-AR-Covid-19-data-for-multiple_W640.jpg</a:t>
            </a:r>
            <a:endParaRPr lang="en-US" sz="2400" dirty="0">
              <a:solidFill>
                <a:schemeClr val="tx1"/>
              </a:solidFill>
            </a:endParaRPr>
          </a:p>
          <a:p>
            <a:pPr marL="25400" lvl="0" algn="l" rtl="0">
              <a:spcBef>
                <a:spcPts val="0"/>
              </a:spcBef>
              <a:spcAft>
                <a:spcPts val="0"/>
              </a:spcAft>
              <a:buClr>
                <a:schemeClr val="dk1"/>
              </a:buClr>
              <a:buSzPts val="3200"/>
            </a:pPr>
            <a:endParaRPr sz="2400" dirty="0">
              <a:solidFill>
                <a:schemeClr val="tx1"/>
              </a:solidFill>
            </a:endParaRPr>
          </a:p>
          <a:p>
            <a:pPr marL="457200" lvl="0" indent="-431800" algn="l" rtl="0">
              <a:spcBef>
                <a:spcPts val="0"/>
              </a:spcBef>
              <a:spcAft>
                <a:spcPts val="0"/>
              </a:spcAft>
              <a:buClr>
                <a:schemeClr val="dk1"/>
              </a:buClr>
              <a:buSzPts val="3200"/>
              <a:buChar char="●"/>
            </a:pPr>
            <a:r>
              <a:rPr lang="en-US" sz="2400" dirty="0">
                <a:solidFill>
                  <a:schemeClr val="tx1"/>
                </a:solidFill>
                <a:uFill>
                  <a:noFill/>
                </a:uFill>
                <a:hlinkClick r:id="rId4">
                  <a:extLst>
                    <a:ext uri="{A12FA001-AC4F-418D-AE19-62706E023703}">
                      <ahyp:hlinkClr xmlns:ahyp="http://schemas.microsoft.com/office/drawing/2018/hyperlinkcolor" val="tx"/>
                    </a:ext>
                  </a:extLst>
                </a:hlinkClick>
              </a:rPr>
              <a:t>https://www.newscaststudio.com/wp-content/uploads/2024/11/cbs-virtual_20-1024x576.jpg</a:t>
            </a:r>
            <a:endParaRPr lang="en-US" sz="2400" dirty="0">
              <a:solidFill>
                <a:schemeClr val="tx1"/>
              </a:solidFill>
              <a:uFill>
                <a:noFill/>
              </a:uFill>
            </a:endParaRPr>
          </a:p>
          <a:p>
            <a:pPr marL="25400" lvl="0" algn="l" rtl="0">
              <a:spcBef>
                <a:spcPts val="0"/>
              </a:spcBef>
              <a:spcAft>
                <a:spcPts val="0"/>
              </a:spcAft>
              <a:buClr>
                <a:schemeClr val="dk1"/>
              </a:buClr>
              <a:buSzPts val="3200"/>
            </a:pPr>
            <a:endParaRPr sz="2400" dirty="0">
              <a:solidFill>
                <a:schemeClr val="tx1"/>
              </a:solidFill>
            </a:endParaRPr>
          </a:p>
          <a:p>
            <a:pPr marL="457200" lvl="0" indent="-431800" algn="l" rtl="0">
              <a:spcBef>
                <a:spcPts val="0"/>
              </a:spcBef>
              <a:spcAft>
                <a:spcPts val="0"/>
              </a:spcAft>
              <a:buClr>
                <a:schemeClr val="dk1"/>
              </a:buClr>
              <a:buSzPts val="3200"/>
              <a:buChar char="●"/>
            </a:pPr>
            <a:r>
              <a:rPr lang="en-US" sz="2400" dirty="0">
                <a:solidFill>
                  <a:schemeClr val="tx1"/>
                </a:solidFill>
                <a:hlinkClick r:id="rId5">
                  <a:extLst>
                    <a:ext uri="{A12FA001-AC4F-418D-AE19-62706E023703}">
                      <ahyp:hlinkClr xmlns:ahyp="http://schemas.microsoft.com/office/drawing/2018/hyperlinkcolor" val="tx"/>
                    </a:ext>
                  </a:extLst>
                </a:hlinkClick>
              </a:rPr>
              <a:t>https://i.ytimg.com/vi/ddc6fWYnURM/hq720.jpg?sqp=-oaymwEhCK4FEIIDSFryq4qpAxMIARUAAAAAGAElAADIQj0AgKJD&amp;rs=AOn4CLCXB7ST48w3nDF87puCf3tlpvJQkw</a:t>
            </a:r>
            <a:endParaRPr lang="en-US" sz="2400" dirty="0">
              <a:solidFill>
                <a:schemeClr val="tx1"/>
              </a:solidFill>
            </a:endParaRPr>
          </a:p>
          <a:p>
            <a:pPr marL="25400" lvl="0" algn="l" rtl="0">
              <a:spcBef>
                <a:spcPts val="0"/>
              </a:spcBef>
              <a:spcAft>
                <a:spcPts val="0"/>
              </a:spcAft>
              <a:buClr>
                <a:schemeClr val="dk1"/>
              </a:buClr>
              <a:buSzPts val="3200"/>
            </a:pPr>
            <a:endParaRPr sz="2400" dirty="0">
              <a:solidFill>
                <a:schemeClr val="tx1"/>
              </a:solidFill>
            </a:endParaRPr>
          </a:p>
          <a:p>
            <a:pPr marL="457200" lvl="0" indent="-431800" algn="l" rtl="0">
              <a:spcBef>
                <a:spcPts val="0"/>
              </a:spcBef>
              <a:spcAft>
                <a:spcPts val="0"/>
              </a:spcAft>
              <a:buClr>
                <a:schemeClr val="dk1"/>
              </a:buClr>
              <a:buSzPts val="3200"/>
              <a:buChar char="●"/>
            </a:pPr>
            <a:r>
              <a:rPr lang="en-US" sz="2400" dirty="0">
                <a:solidFill>
                  <a:schemeClr val="tx1"/>
                </a:solidFill>
                <a:uFill>
                  <a:noFill/>
                </a:uFill>
                <a:hlinkClick r:id="rId6">
                  <a:extLst>
                    <a:ext uri="{A12FA001-AC4F-418D-AE19-62706E023703}">
                      <ahyp:hlinkClr xmlns:ahyp="http://schemas.microsoft.com/office/drawing/2018/hyperlinkcolor" val="tx"/>
                    </a:ext>
                  </a:extLst>
                </a:hlinkClick>
              </a:rPr>
              <a:t>https://gijn.org/wp-content/uploads/2021/08/Atlas-of-the-Invisible-main-image.jpg</a:t>
            </a:r>
            <a:endParaRPr lang="en-US" sz="2400" dirty="0">
              <a:solidFill>
                <a:schemeClr val="tx1"/>
              </a:solidFill>
              <a:uFill>
                <a:noFill/>
              </a:uFill>
            </a:endParaRPr>
          </a:p>
          <a:p>
            <a:pPr marL="25400" lvl="0" algn="l" rtl="0">
              <a:spcBef>
                <a:spcPts val="0"/>
              </a:spcBef>
              <a:spcAft>
                <a:spcPts val="0"/>
              </a:spcAft>
              <a:buClr>
                <a:schemeClr val="dk1"/>
              </a:buClr>
              <a:buSzPts val="3200"/>
            </a:pPr>
            <a:endParaRPr sz="2400" dirty="0">
              <a:solidFill>
                <a:schemeClr val="tx1"/>
              </a:solidFill>
            </a:endParaRPr>
          </a:p>
          <a:p>
            <a:pPr marL="457200" lvl="0" indent="-431800" algn="l" rtl="0">
              <a:spcBef>
                <a:spcPts val="0"/>
              </a:spcBef>
              <a:spcAft>
                <a:spcPts val="0"/>
              </a:spcAft>
              <a:buClr>
                <a:schemeClr val="dk1"/>
              </a:buClr>
              <a:buSzPts val="3200"/>
              <a:buChar char="●"/>
            </a:pPr>
            <a:r>
              <a:rPr lang="en-US" sz="2400" dirty="0">
                <a:solidFill>
                  <a:schemeClr val="tx1"/>
                </a:solidFill>
                <a:uFill>
                  <a:noFill/>
                </a:uFill>
                <a:hlinkClick r:id="rId7">
                  <a:extLst>
                    <a:ext uri="{A12FA001-AC4F-418D-AE19-62706E023703}">
                      <ahyp:hlinkClr xmlns:ahyp="http://schemas.microsoft.com/office/drawing/2018/hyperlinkcolor" val="tx"/>
                    </a:ext>
                  </a:extLst>
                </a:hlinkClick>
              </a:rPr>
              <a:t>https://media.springernature.com/lw685/springer-static/image/art%3A10.1007%2Fs12193-019-00305-y/MediaObjects/12193_2019_305_Fig1_HTML.png</a:t>
            </a:r>
            <a:endParaRPr lang="en-US" sz="2400" dirty="0">
              <a:solidFill>
                <a:schemeClr val="tx1"/>
              </a:solidFill>
              <a:uFill>
                <a:noFill/>
              </a:uFill>
            </a:endParaRPr>
          </a:p>
          <a:p>
            <a:pPr marL="25400" lvl="0" algn="l" rtl="0">
              <a:spcBef>
                <a:spcPts val="0"/>
              </a:spcBef>
              <a:spcAft>
                <a:spcPts val="0"/>
              </a:spcAft>
              <a:buClr>
                <a:schemeClr val="dk1"/>
              </a:buClr>
              <a:buSzPts val="3200"/>
            </a:pPr>
            <a:endParaRPr sz="2400" dirty="0">
              <a:solidFill>
                <a:schemeClr val="tx1"/>
              </a:solidFill>
            </a:endParaRPr>
          </a:p>
          <a:p>
            <a:pPr marL="457200" lvl="0" indent="-431800" algn="l" rtl="0">
              <a:spcBef>
                <a:spcPts val="0"/>
              </a:spcBef>
              <a:spcAft>
                <a:spcPts val="0"/>
              </a:spcAft>
              <a:buClr>
                <a:schemeClr val="dk1"/>
              </a:buClr>
              <a:buSzPts val="3200"/>
              <a:buChar char="●"/>
            </a:pPr>
            <a:r>
              <a:rPr lang="en-US" sz="2400" dirty="0">
                <a:solidFill>
                  <a:schemeClr val="tx1"/>
                </a:solidFill>
                <a:uFill>
                  <a:noFill/>
                </a:uFill>
                <a:hlinkClick r:id="rId8">
                  <a:extLst>
                    <a:ext uri="{A12FA001-AC4F-418D-AE19-62706E023703}">
                      <ahyp:hlinkClr xmlns:ahyp="http://schemas.microsoft.com/office/drawing/2018/hyperlinkcolor" val="tx"/>
                    </a:ext>
                  </a:extLst>
                </a:hlinkClick>
              </a:rPr>
              <a:t>https://roadtovrlive-5ea0.kxcdn.com/wp-content/uploads/2017/01/maxresdefault-10-300x160.jpg</a:t>
            </a:r>
            <a:endParaRPr lang="en-US" sz="2400" dirty="0">
              <a:solidFill>
                <a:schemeClr val="tx1"/>
              </a:solidFill>
              <a:uFill>
                <a:noFill/>
              </a:uFill>
            </a:endParaRPr>
          </a:p>
          <a:p>
            <a:pPr marL="25400" lvl="0" algn="l" rtl="0">
              <a:spcBef>
                <a:spcPts val="0"/>
              </a:spcBef>
              <a:spcAft>
                <a:spcPts val="0"/>
              </a:spcAft>
              <a:buClr>
                <a:schemeClr val="dk1"/>
              </a:buClr>
              <a:buSzPts val="3200"/>
            </a:pPr>
            <a:endParaRPr sz="2400" dirty="0">
              <a:solidFill>
                <a:schemeClr val="tx1"/>
              </a:solidFill>
            </a:endParaRPr>
          </a:p>
          <a:p>
            <a:pPr marL="457200" lvl="0" indent="-431800" algn="l" rtl="0">
              <a:spcBef>
                <a:spcPts val="0"/>
              </a:spcBef>
              <a:spcAft>
                <a:spcPts val="0"/>
              </a:spcAft>
              <a:buClr>
                <a:schemeClr val="dk1"/>
              </a:buClr>
              <a:buSzPts val="3200"/>
              <a:buChar char="●"/>
            </a:pPr>
            <a:r>
              <a:rPr lang="en-US" sz="2400" u="sng" dirty="0">
                <a:solidFill>
                  <a:schemeClr val="tx1"/>
                </a:solidFill>
                <a:hlinkClick r:id="rId9">
                  <a:extLst>
                    <a:ext uri="{A12FA001-AC4F-418D-AE19-62706E023703}">
                      <ahyp:hlinkClr xmlns:ahyp="http://schemas.microsoft.com/office/drawing/2018/hyperlinkcolor" val="tx"/>
                    </a:ext>
                  </a:extLst>
                </a:hlinkClick>
              </a:rPr>
              <a:t>https://chatgpt.com</a:t>
            </a:r>
            <a:endParaRPr lang="en-US" sz="2400" u="sng" dirty="0">
              <a:solidFill>
                <a:schemeClr val="tx1"/>
              </a:solidFill>
            </a:endParaRPr>
          </a:p>
          <a:p>
            <a:pPr marL="457200" lvl="0" indent="-431800" algn="l" rtl="0">
              <a:spcBef>
                <a:spcPts val="0"/>
              </a:spcBef>
              <a:spcAft>
                <a:spcPts val="0"/>
              </a:spcAft>
              <a:buClr>
                <a:schemeClr val="dk1"/>
              </a:buClr>
              <a:buSzPts val="3200"/>
              <a:buChar char="●"/>
            </a:pPr>
            <a:endParaRPr lang="en-US" sz="2400" dirty="0">
              <a:solidFill>
                <a:schemeClr val="tx1"/>
              </a:solidFill>
            </a:endParaRPr>
          </a:p>
          <a:p>
            <a:pPr marL="457200" lvl="0" indent="-431800" algn="l" rtl="0">
              <a:spcBef>
                <a:spcPts val="0"/>
              </a:spcBef>
              <a:spcAft>
                <a:spcPts val="0"/>
              </a:spcAft>
              <a:buClr>
                <a:schemeClr val="dk1"/>
              </a:buClr>
              <a:buSzPts val="3200"/>
              <a:buChar char="●"/>
            </a:pPr>
            <a:r>
              <a:rPr lang="en-US" sz="2400" dirty="0">
                <a:solidFill>
                  <a:schemeClr val="tx1"/>
                </a:solidFill>
              </a:rPr>
              <a:t>https://www.youtube.com/watch?v=MMB3rHeZdcE</a:t>
            </a:r>
          </a:p>
          <a:p>
            <a:pPr marL="457200" lvl="0" indent="-431800" algn="l" rtl="0">
              <a:spcBef>
                <a:spcPts val="0"/>
              </a:spcBef>
              <a:spcAft>
                <a:spcPts val="0"/>
              </a:spcAft>
              <a:buClr>
                <a:schemeClr val="dk1"/>
              </a:buClr>
              <a:buSzPts val="3200"/>
              <a:buChar char="●"/>
            </a:pPr>
            <a:endParaRPr lang="en-US" sz="2400" dirty="0">
              <a:solidFill>
                <a:schemeClr val="tx1"/>
              </a:solidFill>
            </a:endParaRPr>
          </a:p>
          <a:p>
            <a:pPr marL="457200" lvl="0" indent="-431800" algn="l" rtl="0">
              <a:spcBef>
                <a:spcPts val="0"/>
              </a:spcBef>
              <a:spcAft>
                <a:spcPts val="0"/>
              </a:spcAft>
              <a:buClr>
                <a:schemeClr val="dk1"/>
              </a:buClr>
              <a:buSzPts val="3200"/>
              <a:buChar char="●"/>
            </a:pPr>
            <a:endParaRPr sz="2400"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1"/>
          <p:cNvSpPr/>
          <p:nvPr/>
        </p:nvSpPr>
        <p:spPr>
          <a:xfrm>
            <a:off x="-58496" y="6570902"/>
            <a:ext cx="7669889" cy="4169631"/>
          </a:xfrm>
          <a:custGeom>
            <a:avLst/>
            <a:gdLst/>
            <a:ahLst/>
            <a:cxnLst/>
            <a:rect l="l" t="t" r="r" b="b"/>
            <a:pathLst>
              <a:path w="7669889" h="4169631" extrusionOk="0">
                <a:moveTo>
                  <a:pt x="0" y="0"/>
                </a:moveTo>
                <a:lnTo>
                  <a:pt x="7669889" y="0"/>
                </a:lnTo>
                <a:lnTo>
                  <a:pt x="7669889" y="4169631"/>
                </a:lnTo>
                <a:lnTo>
                  <a:pt x="0" y="4169631"/>
                </a:lnTo>
                <a:lnTo>
                  <a:pt x="0" y="0"/>
                </a:lnTo>
                <a:close/>
              </a:path>
            </a:pathLst>
          </a:custGeom>
          <a:blipFill rotWithShape="1">
            <a:blip r:embed="rId3">
              <a:alphaModFix/>
            </a:blip>
            <a:stretch>
              <a:fillRect/>
            </a:stretch>
          </a:blipFill>
          <a:ln>
            <a:noFill/>
          </a:ln>
        </p:spPr>
        <p:txBody>
          <a:bodyPr/>
          <a:lstStyle/>
          <a:p>
            <a:endParaRPr lang="en-US"/>
          </a:p>
        </p:txBody>
      </p:sp>
      <p:sp>
        <p:nvSpPr>
          <p:cNvPr id="433" name="Google Shape;433;p31"/>
          <p:cNvSpPr/>
          <p:nvPr/>
        </p:nvSpPr>
        <p:spPr>
          <a:xfrm rot="10800000">
            <a:off x="11135085" y="0"/>
            <a:ext cx="7495136" cy="4074629"/>
          </a:xfrm>
          <a:custGeom>
            <a:avLst/>
            <a:gdLst/>
            <a:ahLst/>
            <a:cxnLst/>
            <a:rect l="l" t="t" r="r" b="b"/>
            <a:pathLst>
              <a:path w="7495136" h="4074629" extrusionOk="0">
                <a:moveTo>
                  <a:pt x="7495136" y="4074629"/>
                </a:moveTo>
                <a:lnTo>
                  <a:pt x="0" y="4074629"/>
                </a:lnTo>
                <a:lnTo>
                  <a:pt x="0" y="0"/>
                </a:lnTo>
                <a:lnTo>
                  <a:pt x="7495136" y="0"/>
                </a:lnTo>
                <a:lnTo>
                  <a:pt x="7495136" y="4074629"/>
                </a:lnTo>
                <a:close/>
              </a:path>
            </a:pathLst>
          </a:custGeom>
          <a:blipFill rotWithShape="1">
            <a:blip r:embed="rId3">
              <a:alphaModFix/>
            </a:blip>
            <a:stretch>
              <a:fillRect/>
            </a:stretch>
          </a:blipFill>
          <a:ln>
            <a:noFill/>
          </a:ln>
        </p:spPr>
        <p:txBody>
          <a:bodyPr/>
          <a:lstStyle/>
          <a:p>
            <a:endParaRPr lang="en-US"/>
          </a:p>
        </p:txBody>
      </p:sp>
      <p:sp>
        <p:nvSpPr>
          <p:cNvPr id="434" name="Google Shape;434;p31"/>
          <p:cNvSpPr txBox="1"/>
          <p:nvPr/>
        </p:nvSpPr>
        <p:spPr>
          <a:xfrm>
            <a:off x="5030578" y="4242975"/>
            <a:ext cx="8226844" cy="1282320"/>
          </a:xfrm>
          <a:prstGeom prst="rect">
            <a:avLst/>
          </a:prstGeom>
          <a:noFill/>
          <a:ln>
            <a:noFill/>
          </a:ln>
        </p:spPr>
        <p:txBody>
          <a:bodyPr spcFirstLastPara="1" wrap="square" lIns="0" tIns="0" rIns="0" bIns="0" anchor="t" anchorCtr="0">
            <a:spAutoFit/>
          </a:bodyPr>
          <a:lstStyle/>
          <a:p>
            <a:pPr marL="0" marR="0" lvl="0" indent="0" algn="ctr" rtl="0">
              <a:lnSpc>
                <a:spcPct val="124002"/>
              </a:lnSpc>
              <a:spcBef>
                <a:spcPts val="0"/>
              </a:spcBef>
              <a:spcAft>
                <a:spcPts val="0"/>
              </a:spcAft>
              <a:buNone/>
            </a:pPr>
            <a:r>
              <a:rPr lang="en-US" sz="8199" b="0" i="0" u="none" strike="noStrike" cap="none">
                <a:solidFill>
                  <a:srgbClr val="1B294A"/>
                </a:solidFill>
                <a:latin typeface="Archivo Black"/>
                <a:ea typeface="Archivo Black"/>
                <a:cs typeface="Archivo Black"/>
                <a:sym typeface="Archivo Black"/>
              </a:rPr>
              <a:t>THANK YOU!</a:t>
            </a:r>
            <a:endParaRPr/>
          </a:p>
        </p:txBody>
      </p:sp>
      <p:sp>
        <p:nvSpPr>
          <p:cNvPr id="435" name="Google Shape;435;p31"/>
          <p:cNvSpPr txBox="1"/>
          <p:nvPr/>
        </p:nvSpPr>
        <p:spPr>
          <a:xfrm>
            <a:off x="5333194" y="5458621"/>
            <a:ext cx="7621612" cy="54730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b="0" i="0" u="none" strike="noStrike" cap="none">
                <a:solidFill>
                  <a:srgbClr val="1B294A"/>
                </a:solidFill>
                <a:latin typeface="Lato"/>
                <a:ea typeface="Lato"/>
                <a:cs typeface="Lato"/>
                <a:sym typeface="Lato"/>
              </a:rPr>
              <a:t>For your attention</a:t>
            </a:r>
            <a:endParaRPr/>
          </a:p>
        </p:txBody>
      </p:sp>
      <p:grpSp>
        <p:nvGrpSpPr>
          <p:cNvPr id="436" name="Google Shape;436;p31"/>
          <p:cNvGrpSpPr/>
          <p:nvPr/>
        </p:nvGrpSpPr>
        <p:grpSpPr>
          <a:xfrm>
            <a:off x="6547275" y="9113639"/>
            <a:ext cx="11893526" cy="942743"/>
            <a:chOff x="0" y="-38100"/>
            <a:chExt cx="3132451" cy="248294"/>
          </a:xfrm>
        </p:grpSpPr>
        <p:sp>
          <p:nvSpPr>
            <p:cNvPr id="437" name="Google Shape;437;p31"/>
            <p:cNvSpPr/>
            <p:nvPr/>
          </p:nvSpPr>
          <p:spPr>
            <a:xfrm>
              <a:off x="0" y="0"/>
              <a:ext cx="3132451" cy="210194"/>
            </a:xfrm>
            <a:custGeom>
              <a:avLst/>
              <a:gdLst/>
              <a:ahLst/>
              <a:cxnLst/>
              <a:rect l="l" t="t" r="r" b="b"/>
              <a:pathLst>
                <a:path w="3132451" h="210194" extrusionOk="0">
                  <a:moveTo>
                    <a:pt x="0" y="0"/>
                  </a:moveTo>
                  <a:lnTo>
                    <a:pt x="3132451" y="0"/>
                  </a:lnTo>
                  <a:lnTo>
                    <a:pt x="3132451" y="210194"/>
                  </a:lnTo>
                  <a:lnTo>
                    <a:pt x="0" y="210194"/>
                  </a:lnTo>
                  <a:close/>
                </a:path>
              </a:pathLst>
            </a:custGeom>
            <a:solidFill>
              <a:srgbClr val="1B294A"/>
            </a:solidFill>
            <a:ln>
              <a:noFill/>
            </a:ln>
          </p:spPr>
          <p:txBody>
            <a:bodyPr/>
            <a:lstStyle/>
            <a:p>
              <a:endParaRPr lang="en-US"/>
            </a:p>
          </p:txBody>
        </p:sp>
        <p:sp>
          <p:nvSpPr>
            <p:cNvPr id="438" name="Google Shape;438;p31"/>
            <p:cNvSpPr txBox="1"/>
            <p:nvPr/>
          </p:nvSpPr>
          <p:spPr>
            <a:xfrm>
              <a:off x="0" y="-38100"/>
              <a:ext cx="3132451" cy="248294"/>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39" name="Google Shape;439;p31"/>
          <p:cNvSpPr txBox="1"/>
          <p:nvPr/>
        </p:nvSpPr>
        <p:spPr>
          <a:xfrm>
            <a:off x="6843200" y="9422450"/>
            <a:ext cx="11042400" cy="384600"/>
          </a:xfrm>
          <a:prstGeom prst="rect">
            <a:avLst/>
          </a:prstGeom>
          <a:noFill/>
          <a:ln>
            <a:noFill/>
          </a:ln>
        </p:spPr>
        <p:txBody>
          <a:bodyPr spcFirstLastPara="1" wrap="square" lIns="0" tIns="0" rIns="0" bIns="0" anchor="t" anchorCtr="0">
            <a:spAutoFit/>
          </a:bodyPr>
          <a:lstStyle/>
          <a:p>
            <a:pPr marL="0" lvl="0" indent="0" algn="r" rtl="0">
              <a:lnSpc>
                <a:spcPct val="140016"/>
              </a:lnSpc>
              <a:spcBef>
                <a:spcPts val="0"/>
              </a:spcBef>
              <a:spcAft>
                <a:spcPts val="0"/>
              </a:spcAft>
              <a:buClr>
                <a:schemeClr val="dk1"/>
              </a:buClr>
              <a:buFont typeface="Arial"/>
              <a:buNone/>
            </a:pPr>
            <a:r>
              <a:rPr lang="en-US" sz="2499">
                <a:solidFill>
                  <a:schemeClr val="lt1"/>
                </a:solidFill>
                <a:latin typeface="Lato"/>
                <a:ea typeface="Lato"/>
                <a:cs typeface="Lato"/>
                <a:sym typeface="Lato"/>
              </a:rPr>
              <a:t>Department of Computer Science and Mathematics | University of Passau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grpSp>
        <p:nvGrpSpPr>
          <p:cNvPr id="105" name="Google Shape;105;p14"/>
          <p:cNvGrpSpPr/>
          <p:nvPr/>
        </p:nvGrpSpPr>
        <p:grpSpPr>
          <a:xfrm rot="-5400000">
            <a:off x="1697051" y="-923522"/>
            <a:ext cx="889629" cy="5224902"/>
            <a:chOff x="0" y="-38100"/>
            <a:chExt cx="234306" cy="1376106"/>
          </a:xfrm>
        </p:grpSpPr>
        <p:sp>
          <p:nvSpPr>
            <p:cNvPr id="106" name="Google Shape;106;p14"/>
            <p:cNvSpPr/>
            <p:nvPr/>
          </p:nvSpPr>
          <p:spPr>
            <a:xfrm>
              <a:off x="0" y="0"/>
              <a:ext cx="234306" cy="1338006"/>
            </a:xfrm>
            <a:custGeom>
              <a:avLst/>
              <a:gdLst/>
              <a:ahLst/>
              <a:cxnLst/>
              <a:rect l="l" t="t" r="r" b="b"/>
              <a:pathLst>
                <a:path w="234306" h="1338006" extrusionOk="0">
                  <a:moveTo>
                    <a:pt x="117153" y="0"/>
                  </a:moveTo>
                  <a:lnTo>
                    <a:pt x="117153" y="0"/>
                  </a:lnTo>
                  <a:cubicBezTo>
                    <a:pt x="181855" y="0"/>
                    <a:pt x="234306" y="52451"/>
                    <a:pt x="234306" y="117153"/>
                  </a:cubicBezTo>
                  <a:lnTo>
                    <a:pt x="234306" y="1220853"/>
                  </a:lnTo>
                  <a:cubicBezTo>
                    <a:pt x="234306" y="1285555"/>
                    <a:pt x="181855" y="1338006"/>
                    <a:pt x="117153" y="1338006"/>
                  </a:cubicBezTo>
                  <a:lnTo>
                    <a:pt x="117153" y="1338006"/>
                  </a:lnTo>
                  <a:cubicBezTo>
                    <a:pt x="52451" y="1338006"/>
                    <a:pt x="0" y="1285555"/>
                    <a:pt x="0" y="1220853"/>
                  </a:cubicBezTo>
                  <a:lnTo>
                    <a:pt x="0" y="117153"/>
                  </a:lnTo>
                  <a:cubicBezTo>
                    <a:pt x="0" y="52451"/>
                    <a:pt x="52451" y="0"/>
                    <a:pt x="117153" y="0"/>
                  </a:cubicBezTo>
                  <a:close/>
                </a:path>
              </a:pathLst>
            </a:custGeom>
            <a:solidFill>
              <a:srgbClr val="1B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txBox="1"/>
            <p:nvPr/>
          </p:nvSpPr>
          <p:spPr>
            <a:xfrm>
              <a:off x="0" y="-38100"/>
              <a:ext cx="234306" cy="1376106"/>
            </a:xfrm>
            <a:prstGeom prst="rect">
              <a:avLst/>
            </a:prstGeom>
            <a:noFill/>
            <a:ln>
              <a:noFill/>
            </a:ln>
          </p:spPr>
          <p:txBody>
            <a:bodyPr spcFirstLastPara="1" wrap="square" lIns="50800" tIns="50800" rIns="50800" bIns="50800" anchor="ctr" anchorCtr="0">
              <a:noAutofit/>
            </a:bodyPr>
            <a:lstStyle/>
            <a:p>
              <a:pPr marL="0" marR="0" lvl="0" indent="0" algn="l"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8" name="Google Shape;108;p14"/>
          <p:cNvSpPr/>
          <p:nvPr/>
        </p:nvSpPr>
        <p:spPr>
          <a:xfrm>
            <a:off x="1026867" y="2952894"/>
            <a:ext cx="8246293" cy="5761786"/>
          </a:xfrm>
          <a:custGeom>
            <a:avLst/>
            <a:gdLst/>
            <a:ahLst/>
            <a:cxnLst/>
            <a:rect l="l" t="t" r="r" b="b"/>
            <a:pathLst>
              <a:path w="8246293" h="5761786" extrusionOk="0">
                <a:moveTo>
                  <a:pt x="0" y="0"/>
                </a:moveTo>
                <a:lnTo>
                  <a:pt x="8246293" y="0"/>
                </a:lnTo>
                <a:lnTo>
                  <a:pt x="8246293" y="5761786"/>
                </a:lnTo>
                <a:lnTo>
                  <a:pt x="0" y="5761786"/>
                </a:lnTo>
                <a:lnTo>
                  <a:pt x="0" y="0"/>
                </a:lnTo>
                <a:close/>
              </a:path>
            </a:pathLst>
          </a:custGeom>
          <a:blipFill rotWithShape="1">
            <a:blip r:embed="rId3">
              <a:alphaModFix amt="47000"/>
            </a:blip>
            <a:stretch>
              <a:fillRect t="-42828"/>
            </a:stretch>
          </a:blipFill>
          <a:ln>
            <a:noFill/>
          </a:ln>
        </p:spPr>
        <p:txBody>
          <a:bodyPr/>
          <a:lstStyle/>
          <a:p>
            <a:endParaRPr lang="en-US"/>
          </a:p>
        </p:txBody>
      </p:sp>
      <p:grpSp>
        <p:nvGrpSpPr>
          <p:cNvPr id="109" name="Google Shape;109;p14"/>
          <p:cNvGrpSpPr/>
          <p:nvPr/>
        </p:nvGrpSpPr>
        <p:grpSpPr>
          <a:xfrm rot="-5400000">
            <a:off x="10585440" y="3172715"/>
            <a:ext cx="10875274" cy="4529846"/>
            <a:chOff x="0" y="-38100"/>
            <a:chExt cx="2864270" cy="1193046"/>
          </a:xfrm>
        </p:grpSpPr>
        <p:sp>
          <p:nvSpPr>
            <p:cNvPr id="110" name="Google Shape;110;p14"/>
            <p:cNvSpPr/>
            <p:nvPr/>
          </p:nvSpPr>
          <p:spPr>
            <a:xfrm>
              <a:off x="0" y="0"/>
              <a:ext cx="2864270" cy="1154946"/>
            </a:xfrm>
            <a:custGeom>
              <a:avLst/>
              <a:gdLst/>
              <a:ahLst/>
              <a:cxnLst/>
              <a:rect l="l" t="t" r="r" b="b"/>
              <a:pathLst>
                <a:path w="2864270" h="1154946" extrusionOk="0">
                  <a:moveTo>
                    <a:pt x="0" y="0"/>
                  </a:moveTo>
                  <a:lnTo>
                    <a:pt x="2864270" y="0"/>
                  </a:lnTo>
                  <a:lnTo>
                    <a:pt x="2864270" y="1154946"/>
                  </a:lnTo>
                  <a:lnTo>
                    <a:pt x="0" y="1154946"/>
                  </a:lnTo>
                  <a:close/>
                </a:path>
              </a:pathLst>
            </a:custGeom>
            <a:solidFill>
              <a:srgbClr val="1B294A"/>
            </a:solidFill>
            <a:ln>
              <a:noFill/>
            </a:ln>
          </p:spPr>
          <p:txBody>
            <a:bodyPr/>
            <a:lstStyle/>
            <a:p>
              <a:endParaRPr lang="en-US"/>
            </a:p>
          </p:txBody>
        </p:sp>
        <p:sp>
          <p:nvSpPr>
            <p:cNvPr id="111" name="Google Shape;111;p14"/>
            <p:cNvSpPr txBox="1"/>
            <p:nvPr/>
          </p:nvSpPr>
          <p:spPr>
            <a:xfrm>
              <a:off x="0" y="-38100"/>
              <a:ext cx="2864270" cy="1193046"/>
            </a:xfrm>
            <a:prstGeom prst="rect">
              <a:avLst/>
            </a:prstGeom>
            <a:noFill/>
            <a:ln>
              <a:noFill/>
            </a:ln>
          </p:spPr>
          <p:txBody>
            <a:bodyPr spcFirstLastPara="1" wrap="square" lIns="50800" tIns="50800" rIns="50800" bIns="50800" anchor="ctr" anchorCtr="0">
              <a:noAutofit/>
            </a:bodyPr>
            <a:lstStyle/>
            <a:p>
              <a:pPr marL="0" marR="0" lvl="0" indent="0" algn="l"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2" name="Google Shape;112;p14"/>
          <p:cNvSpPr/>
          <p:nvPr/>
        </p:nvSpPr>
        <p:spPr>
          <a:xfrm>
            <a:off x="12151561" y="898916"/>
            <a:ext cx="1038273" cy="259568"/>
          </a:xfrm>
          <a:custGeom>
            <a:avLst/>
            <a:gdLst/>
            <a:ahLst/>
            <a:cxnLst/>
            <a:rect l="l" t="t" r="r" b="b"/>
            <a:pathLst>
              <a:path w="1038273" h="259568" extrusionOk="0">
                <a:moveTo>
                  <a:pt x="0" y="0"/>
                </a:moveTo>
                <a:lnTo>
                  <a:pt x="1038273" y="0"/>
                </a:lnTo>
                <a:lnTo>
                  <a:pt x="1038273" y="259568"/>
                </a:lnTo>
                <a:lnTo>
                  <a:pt x="0" y="259568"/>
                </a:lnTo>
                <a:lnTo>
                  <a:pt x="0" y="0"/>
                </a:lnTo>
                <a:close/>
              </a:path>
            </a:pathLst>
          </a:custGeom>
          <a:blipFill rotWithShape="1">
            <a:blip r:embed="rId4">
              <a:alphaModFix/>
            </a:blip>
            <a:stretch>
              <a:fillRect/>
            </a:stretch>
          </a:blipFill>
          <a:ln>
            <a:noFill/>
          </a:ln>
        </p:spPr>
        <p:txBody>
          <a:bodyPr/>
          <a:lstStyle/>
          <a:p>
            <a:endParaRPr lang="en-US"/>
          </a:p>
        </p:txBody>
      </p:sp>
      <p:grpSp>
        <p:nvGrpSpPr>
          <p:cNvPr id="113" name="Google Shape;113;p14"/>
          <p:cNvGrpSpPr/>
          <p:nvPr/>
        </p:nvGrpSpPr>
        <p:grpSpPr>
          <a:xfrm>
            <a:off x="1118675" y="2314389"/>
            <a:ext cx="8062653" cy="6883849"/>
            <a:chOff x="0" y="-47625"/>
            <a:chExt cx="2123483" cy="1484100"/>
          </a:xfrm>
        </p:grpSpPr>
        <p:sp>
          <p:nvSpPr>
            <p:cNvPr id="114" name="Google Shape;114;p14"/>
            <p:cNvSpPr/>
            <p:nvPr/>
          </p:nvSpPr>
          <p:spPr>
            <a:xfrm>
              <a:off x="0" y="0"/>
              <a:ext cx="2123483" cy="1436436"/>
            </a:xfrm>
            <a:custGeom>
              <a:avLst/>
              <a:gdLst/>
              <a:ahLst/>
              <a:cxnLst/>
              <a:rect l="l" t="t" r="r" b="b"/>
              <a:pathLst>
                <a:path w="2123483" h="1436436" extrusionOk="0">
                  <a:moveTo>
                    <a:pt x="0" y="0"/>
                  </a:moveTo>
                  <a:lnTo>
                    <a:pt x="2123483" y="0"/>
                  </a:lnTo>
                  <a:lnTo>
                    <a:pt x="2123483" y="1436436"/>
                  </a:lnTo>
                  <a:lnTo>
                    <a:pt x="0" y="1436436"/>
                  </a:lnTo>
                  <a:close/>
                </a:path>
              </a:pathLst>
            </a:custGeom>
            <a:solidFill>
              <a:srgbClr val="FFFFFF"/>
            </a:solidFill>
            <a:ln>
              <a:noFill/>
            </a:ln>
          </p:spPr>
          <p:txBody>
            <a:bodyPr/>
            <a:lstStyle/>
            <a:p>
              <a:endParaRPr lang="en-US"/>
            </a:p>
          </p:txBody>
        </p:sp>
        <p:sp>
          <p:nvSpPr>
            <p:cNvPr id="115" name="Google Shape;115;p14"/>
            <p:cNvSpPr txBox="1"/>
            <p:nvPr/>
          </p:nvSpPr>
          <p:spPr>
            <a:xfrm>
              <a:off x="0" y="-47625"/>
              <a:ext cx="2123400" cy="14841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a:solidFill>
                  <a:schemeClr val="dk1"/>
                </a:solidFill>
                <a:latin typeface="Calibri"/>
                <a:ea typeface="Calibri"/>
                <a:cs typeface="Calibri"/>
                <a:sym typeface="Calibri"/>
              </a:endParaRPr>
            </a:p>
            <a:p>
              <a:pPr marL="0" marR="0" lvl="0" indent="0" algn="ctr" rtl="0">
                <a:lnSpc>
                  <a:spcPct val="171111"/>
                </a:lnSpc>
                <a:spcBef>
                  <a:spcPts val="0"/>
                </a:spcBef>
                <a:spcAft>
                  <a:spcPts val="0"/>
                </a:spcAft>
                <a:buNone/>
              </a:pPr>
              <a:endParaRPr sz="1800">
                <a:solidFill>
                  <a:schemeClr val="dk1"/>
                </a:solidFill>
                <a:latin typeface="Calibri"/>
                <a:ea typeface="Calibri"/>
                <a:cs typeface="Calibri"/>
                <a:sym typeface="Calibri"/>
              </a:endParaRPr>
            </a:p>
            <a:p>
              <a:pPr marL="0" marR="0" lvl="0" indent="0" algn="ctr" rtl="0">
                <a:lnSpc>
                  <a:spcPct val="171111"/>
                </a:lnSpc>
                <a:spcBef>
                  <a:spcPts val="0"/>
                </a:spcBef>
                <a:spcAft>
                  <a:spcPts val="0"/>
                </a:spcAft>
                <a:buNone/>
              </a:pPr>
              <a:endParaRPr sz="1800">
                <a:solidFill>
                  <a:schemeClr val="dk1"/>
                </a:solidFill>
                <a:latin typeface="Calibri"/>
                <a:ea typeface="Calibri"/>
                <a:cs typeface="Calibri"/>
                <a:sym typeface="Calibri"/>
              </a:endParaRPr>
            </a:p>
            <a:p>
              <a:pPr marL="0" marR="0" lvl="0" indent="0" algn="ctr" rtl="0">
                <a:lnSpc>
                  <a:spcPct val="1711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16" name="Google Shape;116;p14"/>
          <p:cNvSpPr txBox="1"/>
          <p:nvPr/>
        </p:nvSpPr>
        <p:spPr>
          <a:xfrm>
            <a:off x="1028700" y="1359248"/>
            <a:ext cx="3546300" cy="5694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699" b="1" i="0" u="none" strike="noStrike" cap="none">
                <a:solidFill>
                  <a:srgbClr val="FFFFFF"/>
                </a:solidFill>
              </a:rPr>
              <a:t>OVERVIEW</a:t>
            </a:r>
            <a:endParaRPr/>
          </a:p>
        </p:txBody>
      </p:sp>
      <p:sp>
        <p:nvSpPr>
          <p:cNvPr id="117" name="Google Shape;117;p14"/>
          <p:cNvSpPr txBox="1"/>
          <p:nvPr/>
        </p:nvSpPr>
        <p:spPr>
          <a:xfrm>
            <a:off x="2019944" y="3415655"/>
            <a:ext cx="6135000" cy="492600"/>
          </a:xfrm>
          <a:prstGeom prst="rect">
            <a:avLst/>
          </a:prstGeom>
          <a:noFill/>
          <a:ln>
            <a:noFill/>
          </a:ln>
        </p:spPr>
        <p:txBody>
          <a:bodyPr spcFirstLastPara="1" wrap="square" lIns="0" tIns="0" rIns="0" bIns="0" anchor="t" anchorCtr="0">
            <a:spAutoFit/>
          </a:bodyPr>
          <a:lstStyle/>
          <a:p>
            <a:pPr marL="690879" marR="0" lvl="1" indent="-345502" algn="l" rtl="0">
              <a:lnSpc>
                <a:spcPct val="140012"/>
              </a:lnSpc>
              <a:spcBef>
                <a:spcPts val="0"/>
              </a:spcBef>
              <a:spcAft>
                <a:spcPts val="0"/>
              </a:spcAft>
              <a:buClr>
                <a:srgbClr val="1B294A"/>
              </a:buClr>
              <a:buSzPts val="3200"/>
              <a:buChar char="•"/>
            </a:pPr>
            <a:r>
              <a:rPr lang="en-US" sz="3200" i="0" u="none" strike="noStrike" cap="none">
                <a:solidFill>
                  <a:srgbClr val="1B294A"/>
                </a:solidFill>
              </a:rPr>
              <a:t>Introduction</a:t>
            </a:r>
            <a:endParaRPr sz="3200"/>
          </a:p>
        </p:txBody>
      </p:sp>
      <p:sp>
        <p:nvSpPr>
          <p:cNvPr id="118" name="Google Shape;118;p14"/>
          <p:cNvSpPr txBox="1"/>
          <p:nvPr/>
        </p:nvSpPr>
        <p:spPr>
          <a:xfrm>
            <a:off x="2019944" y="4067768"/>
            <a:ext cx="6135000" cy="492600"/>
          </a:xfrm>
          <a:prstGeom prst="rect">
            <a:avLst/>
          </a:prstGeom>
          <a:noFill/>
          <a:ln>
            <a:noFill/>
          </a:ln>
        </p:spPr>
        <p:txBody>
          <a:bodyPr spcFirstLastPara="1" wrap="square" lIns="0" tIns="0" rIns="0" bIns="0" anchor="t" anchorCtr="0">
            <a:spAutoFit/>
          </a:bodyPr>
          <a:lstStyle/>
          <a:p>
            <a:pPr marL="690879" marR="0" lvl="1" indent="-345502" algn="l" rtl="0">
              <a:lnSpc>
                <a:spcPct val="140012"/>
              </a:lnSpc>
              <a:spcBef>
                <a:spcPts val="0"/>
              </a:spcBef>
              <a:spcAft>
                <a:spcPts val="0"/>
              </a:spcAft>
              <a:buClr>
                <a:srgbClr val="1B294A"/>
              </a:buClr>
              <a:buSzPts val="3200"/>
              <a:buChar char="•"/>
            </a:pPr>
            <a:r>
              <a:rPr lang="en-US" sz="3200">
                <a:solidFill>
                  <a:srgbClr val="1B294A"/>
                </a:solidFill>
              </a:rPr>
              <a:t>Key concepts </a:t>
            </a:r>
            <a:endParaRPr sz="3200"/>
          </a:p>
        </p:txBody>
      </p:sp>
      <p:sp>
        <p:nvSpPr>
          <p:cNvPr id="119" name="Google Shape;119;p14"/>
          <p:cNvSpPr txBox="1"/>
          <p:nvPr/>
        </p:nvSpPr>
        <p:spPr>
          <a:xfrm>
            <a:off x="2019944" y="4719847"/>
            <a:ext cx="6135000" cy="492600"/>
          </a:xfrm>
          <a:prstGeom prst="rect">
            <a:avLst/>
          </a:prstGeom>
          <a:noFill/>
          <a:ln>
            <a:noFill/>
          </a:ln>
        </p:spPr>
        <p:txBody>
          <a:bodyPr spcFirstLastPara="1" wrap="square" lIns="0" tIns="0" rIns="0" bIns="0" anchor="t" anchorCtr="0">
            <a:spAutoFit/>
          </a:bodyPr>
          <a:lstStyle/>
          <a:p>
            <a:pPr marL="690879" marR="0" lvl="1" indent="-345502" algn="l" rtl="0">
              <a:lnSpc>
                <a:spcPct val="140012"/>
              </a:lnSpc>
              <a:spcBef>
                <a:spcPts val="0"/>
              </a:spcBef>
              <a:spcAft>
                <a:spcPts val="0"/>
              </a:spcAft>
              <a:buClr>
                <a:srgbClr val="1B294A"/>
              </a:buClr>
              <a:buSzPts val="3200"/>
              <a:buChar char="•"/>
            </a:pPr>
            <a:r>
              <a:rPr lang="en-US" sz="3200">
                <a:solidFill>
                  <a:srgbClr val="1B294A"/>
                </a:solidFill>
              </a:rPr>
              <a:t>Illustrative examples</a:t>
            </a:r>
            <a:endParaRPr sz="3200"/>
          </a:p>
        </p:txBody>
      </p:sp>
      <p:sp>
        <p:nvSpPr>
          <p:cNvPr id="120" name="Google Shape;120;p14"/>
          <p:cNvSpPr txBox="1"/>
          <p:nvPr/>
        </p:nvSpPr>
        <p:spPr>
          <a:xfrm>
            <a:off x="2019950" y="5371925"/>
            <a:ext cx="8557800" cy="492600"/>
          </a:xfrm>
          <a:prstGeom prst="rect">
            <a:avLst/>
          </a:prstGeom>
          <a:noFill/>
          <a:ln>
            <a:noFill/>
          </a:ln>
        </p:spPr>
        <p:txBody>
          <a:bodyPr spcFirstLastPara="1" wrap="square" lIns="0" tIns="0" rIns="0" bIns="0" anchor="t" anchorCtr="0">
            <a:spAutoFit/>
          </a:bodyPr>
          <a:lstStyle/>
          <a:p>
            <a:pPr marL="690879" marR="0" lvl="1" indent="-345502" algn="l" rtl="0">
              <a:lnSpc>
                <a:spcPct val="140012"/>
              </a:lnSpc>
              <a:spcBef>
                <a:spcPts val="0"/>
              </a:spcBef>
              <a:spcAft>
                <a:spcPts val="0"/>
              </a:spcAft>
              <a:buClr>
                <a:srgbClr val="1B294A"/>
              </a:buClr>
              <a:buSzPts val="3200"/>
              <a:buChar char="•"/>
            </a:pPr>
            <a:r>
              <a:rPr lang="en-US" sz="3200">
                <a:solidFill>
                  <a:srgbClr val="1B294A"/>
                </a:solidFill>
              </a:rPr>
              <a:t>Research Question</a:t>
            </a:r>
            <a:endParaRPr sz="3200"/>
          </a:p>
        </p:txBody>
      </p:sp>
      <p:sp>
        <p:nvSpPr>
          <p:cNvPr id="121" name="Google Shape;121;p14"/>
          <p:cNvSpPr txBox="1"/>
          <p:nvPr/>
        </p:nvSpPr>
        <p:spPr>
          <a:xfrm>
            <a:off x="2019950" y="6037774"/>
            <a:ext cx="6135000" cy="492600"/>
          </a:xfrm>
          <a:prstGeom prst="rect">
            <a:avLst/>
          </a:prstGeom>
          <a:noFill/>
          <a:ln>
            <a:noFill/>
          </a:ln>
        </p:spPr>
        <p:txBody>
          <a:bodyPr spcFirstLastPara="1" wrap="square" lIns="0" tIns="0" rIns="0" bIns="0" anchor="t" anchorCtr="0">
            <a:spAutoFit/>
          </a:bodyPr>
          <a:lstStyle/>
          <a:p>
            <a:pPr marL="690879" marR="0" lvl="1" indent="-345502" algn="l" rtl="0">
              <a:lnSpc>
                <a:spcPct val="140012"/>
              </a:lnSpc>
              <a:spcBef>
                <a:spcPts val="0"/>
              </a:spcBef>
              <a:spcAft>
                <a:spcPts val="0"/>
              </a:spcAft>
              <a:buClr>
                <a:srgbClr val="1B294A"/>
              </a:buClr>
              <a:buSzPts val="3200"/>
              <a:buChar char="•"/>
            </a:pPr>
            <a:r>
              <a:rPr lang="en-US" sz="3200">
                <a:solidFill>
                  <a:srgbClr val="1B294A"/>
                </a:solidFill>
              </a:rPr>
              <a:t>Evaluating Immersion</a:t>
            </a:r>
            <a:endParaRPr sz="3200"/>
          </a:p>
        </p:txBody>
      </p:sp>
      <p:sp>
        <p:nvSpPr>
          <p:cNvPr id="122" name="Google Shape;122;p14"/>
          <p:cNvSpPr txBox="1"/>
          <p:nvPr/>
        </p:nvSpPr>
        <p:spPr>
          <a:xfrm>
            <a:off x="2019957" y="8035316"/>
            <a:ext cx="6135000" cy="2154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endParaRPr/>
          </a:p>
        </p:txBody>
      </p:sp>
      <p:sp>
        <p:nvSpPr>
          <p:cNvPr id="123" name="Google Shape;123;p14"/>
          <p:cNvSpPr/>
          <p:nvPr/>
        </p:nvSpPr>
        <p:spPr>
          <a:xfrm>
            <a:off x="691424" y="9378693"/>
            <a:ext cx="1038273" cy="259568"/>
          </a:xfrm>
          <a:custGeom>
            <a:avLst/>
            <a:gdLst/>
            <a:ahLst/>
            <a:cxnLst/>
            <a:rect l="l" t="t" r="r" b="b"/>
            <a:pathLst>
              <a:path w="1038273" h="259568" extrusionOk="0">
                <a:moveTo>
                  <a:pt x="0" y="0"/>
                </a:moveTo>
                <a:lnTo>
                  <a:pt x="1038273" y="0"/>
                </a:lnTo>
                <a:lnTo>
                  <a:pt x="1038273" y="259568"/>
                </a:lnTo>
                <a:lnTo>
                  <a:pt x="0" y="259568"/>
                </a:lnTo>
                <a:lnTo>
                  <a:pt x="0" y="0"/>
                </a:lnTo>
                <a:close/>
              </a:path>
            </a:pathLst>
          </a:custGeom>
          <a:blipFill rotWithShape="1">
            <a:blip r:embed="rId4">
              <a:alphaModFix/>
            </a:blip>
            <a:stretch>
              <a:fillRect/>
            </a:stretch>
          </a:blipFill>
          <a:ln>
            <a:noFill/>
          </a:ln>
        </p:spPr>
        <p:txBody>
          <a:bodyPr/>
          <a:lstStyle/>
          <a:p>
            <a:endParaRPr lang="en-US"/>
          </a:p>
        </p:txBody>
      </p:sp>
      <p:pic>
        <p:nvPicPr>
          <p:cNvPr id="124" name="Google Shape;124;p14"/>
          <p:cNvPicPr preferRelativeResize="0"/>
          <p:nvPr/>
        </p:nvPicPr>
        <p:blipFill>
          <a:blip r:embed="rId5">
            <a:alphaModFix/>
          </a:blip>
          <a:stretch>
            <a:fillRect/>
          </a:stretch>
        </p:blipFill>
        <p:spPr>
          <a:xfrm>
            <a:off x="9579175" y="3285050"/>
            <a:ext cx="8246275" cy="4162050"/>
          </a:xfrm>
          <a:prstGeom prst="rect">
            <a:avLst/>
          </a:prstGeom>
          <a:noFill/>
          <a:ln>
            <a:noFill/>
          </a:ln>
        </p:spPr>
      </p:pic>
      <p:sp>
        <p:nvSpPr>
          <p:cNvPr id="126" name="Google Shape;126;p14"/>
          <p:cNvSpPr txBox="1"/>
          <p:nvPr/>
        </p:nvSpPr>
        <p:spPr>
          <a:xfrm>
            <a:off x="2019938" y="6703637"/>
            <a:ext cx="6135000" cy="492600"/>
          </a:xfrm>
          <a:prstGeom prst="rect">
            <a:avLst/>
          </a:prstGeom>
          <a:noFill/>
          <a:ln>
            <a:noFill/>
          </a:ln>
        </p:spPr>
        <p:txBody>
          <a:bodyPr spcFirstLastPara="1" wrap="square" lIns="0" tIns="0" rIns="0" bIns="0" anchor="t" anchorCtr="0">
            <a:spAutoFit/>
          </a:bodyPr>
          <a:lstStyle/>
          <a:p>
            <a:pPr marL="690878" marR="0" lvl="1" indent="-345502" algn="l" rtl="0">
              <a:lnSpc>
                <a:spcPct val="140012"/>
              </a:lnSpc>
              <a:spcBef>
                <a:spcPts val="0"/>
              </a:spcBef>
              <a:spcAft>
                <a:spcPts val="0"/>
              </a:spcAft>
              <a:buClr>
                <a:srgbClr val="1B294A"/>
              </a:buClr>
              <a:buSzPts val="3200"/>
              <a:buChar char="•"/>
            </a:pPr>
            <a:r>
              <a:rPr lang="en-US" sz="3200">
                <a:solidFill>
                  <a:srgbClr val="1B294A"/>
                </a:solidFill>
              </a:rPr>
              <a:t>Ethical Framework</a:t>
            </a:r>
            <a:endParaRPr sz="3200"/>
          </a:p>
        </p:txBody>
      </p:sp>
      <p:sp>
        <p:nvSpPr>
          <p:cNvPr id="127" name="Google Shape;127;p14"/>
          <p:cNvSpPr txBox="1"/>
          <p:nvPr/>
        </p:nvSpPr>
        <p:spPr>
          <a:xfrm>
            <a:off x="2019938" y="7369474"/>
            <a:ext cx="6135000" cy="492600"/>
          </a:xfrm>
          <a:prstGeom prst="rect">
            <a:avLst/>
          </a:prstGeom>
          <a:noFill/>
          <a:ln>
            <a:noFill/>
          </a:ln>
        </p:spPr>
        <p:txBody>
          <a:bodyPr spcFirstLastPara="1" wrap="square" lIns="0" tIns="0" rIns="0" bIns="0" anchor="t" anchorCtr="0">
            <a:spAutoFit/>
          </a:bodyPr>
          <a:lstStyle/>
          <a:p>
            <a:pPr marL="690878" marR="0" lvl="1" indent="-345502" algn="l" rtl="0">
              <a:lnSpc>
                <a:spcPct val="140012"/>
              </a:lnSpc>
              <a:spcBef>
                <a:spcPts val="0"/>
              </a:spcBef>
              <a:spcAft>
                <a:spcPts val="0"/>
              </a:spcAft>
              <a:buClr>
                <a:srgbClr val="1B294A"/>
              </a:buClr>
              <a:buSzPts val="3200"/>
              <a:buChar char="•"/>
            </a:pPr>
            <a:r>
              <a:rPr lang="en-US" sz="3200">
                <a:solidFill>
                  <a:srgbClr val="1B294A"/>
                </a:solidFill>
              </a:rPr>
              <a:t>Conclusion </a:t>
            </a:r>
            <a:endParaRPr sz="3200"/>
          </a:p>
        </p:txBody>
      </p:sp>
      <p:sp>
        <p:nvSpPr>
          <p:cNvPr id="128" name="Google Shape;128;p14"/>
          <p:cNvSpPr txBox="1"/>
          <p:nvPr/>
        </p:nvSpPr>
        <p:spPr>
          <a:xfrm>
            <a:off x="2019950" y="8104474"/>
            <a:ext cx="6135000" cy="492600"/>
          </a:xfrm>
          <a:prstGeom prst="rect">
            <a:avLst/>
          </a:prstGeom>
          <a:noFill/>
          <a:ln>
            <a:noFill/>
          </a:ln>
        </p:spPr>
        <p:txBody>
          <a:bodyPr spcFirstLastPara="1" wrap="square" lIns="0" tIns="0" rIns="0" bIns="0" anchor="t" anchorCtr="0">
            <a:spAutoFit/>
          </a:bodyPr>
          <a:lstStyle/>
          <a:p>
            <a:pPr marL="690878" marR="0" lvl="1" indent="-345502" algn="l" rtl="0">
              <a:lnSpc>
                <a:spcPct val="140012"/>
              </a:lnSpc>
              <a:spcBef>
                <a:spcPts val="0"/>
              </a:spcBef>
              <a:spcAft>
                <a:spcPts val="0"/>
              </a:spcAft>
              <a:buClr>
                <a:srgbClr val="1B294A"/>
              </a:buClr>
              <a:buSzPts val="3200"/>
              <a:buChar char="•"/>
            </a:pPr>
            <a:r>
              <a:rPr lang="en-US" sz="3200">
                <a:solidFill>
                  <a:srgbClr val="1B294A"/>
                </a:solidFill>
              </a:rPr>
              <a:t>Future Directions</a:t>
            </a:r>
            <a:endParaRPr sz="3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grpSp>
        <p:nvGrpSpPr>
          <p:cNvPr id="133" name="Google Shape;133;p15"/>
          <p:cNvGrpSpPr/>
          <p:nvPr/>
        </p:nvGrpSpPr>
        <p:grpSpPr>
          <a:xfrm>
            <a:off x="14825179" y="352117"/>
            <a:ext cx="4098804" cy="5314452"/>
            <a:chOff x="0" y="-38100"/>
            <a:chExt cx="1079520" cy="1399691"/>
          </a:xfrm>
        </p:grpSpPr>
        <p:sp>
          <p:nvSpPr>
            <p:cNvPr id="134" name="Google Shape;134;p15"/>
            <p:cNvSpPr/>
            <p:nvPr/>
          </p:nvSpPr>
          <p:spPr>
            <a:xfrm>
              <a:off x="0" y="0"/>
              <a:ext cx="1079520" cy="1361591"/>
            </a:xfrm>
            <a:custGeom>
              <a:avLst/>
              <a:gdLst/>
              <a:ahLst/>
              <a:cxnLst/>
              <a:rect l="l" t="t" r="r" b="b"/>
              <a:pathLst>
                <a:path w="1079520" h="1361591" extrusionOk="0">
                  <a:moveTo>
                    <a:pt x="35888" y="0"/>
                  </a:moveTo>
                  <a:lnTo>
                    <a:pt x="1043633" y="0"/>
                  </a:lnTo>
                  <a:cubicBezTo>
                    <a:pt x="1063453" y="0"/>
                    <a:pt x="1079520" y="16067"/>
                    <a:pt x="1079520" y="35888"/>
                  </a:cubicBezTo>
                  <a:lnTo>
                    <a:pt x="1079520" y="1325703"/>
                  </a:lnTo>
                  <a:cubicBezTo>
                    <a:pt x="1079520" y="1345523"/>
                    <a:pt x="1063453" y="1361591"/>
                    <a:pt x="1043633" y="1361591"/>
                  </a:cubicBezTo>
                  <a:lnTo>
                    <a:pt x="35888" y="1361591"/>
                  </a:lnTo>
                  <a:cubicBezTo>
                    <a:pt x="16067" y="1361591"/>
                    <a:pt x="0" y="1345523"/>
                    <a:pt x="0" y="1325703"/>
                  </a:cubicBezTo>
                  <a:lnTo>
                    <a:pt x="0" y="35888"/>
                  </a:lnTo>
                  <a:cubicBezTo>
                    <a:pt x="0" y="16067"/>
                    <a:pt x="16067" y="0"/>
                    <a:pt x="35888" y="0"/>
                  </a:cubicBezTo>
                  <a:close/>
                </a:path>
              </a:pathLst>
            </a:custGeom>
            <a:solidFill>
              <a:srgbClr val="1B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txBox="1"/>
            <p:nvPr/>
          </p:nvSpPr>
          <p:spPr>
            <a:xfrm>
              <a:off x="0" y="-38100"/>
              <a:ext cx="1079520" cy="1399691"/>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 name="Google Shape;136;p15"/>
          <p:cNvGrpSpPr/>
          <p:nvPr/>
        </p:nvGrpSpPr>
        <p:grpSpPr>
          <a:xfrm rot="-5400000">
            <a:off x="1917309" y="-1196232"/>
            <a:ext cx="1024532" cy="5800322"/>
            <a:chOff x="0" y="-38100"/>
            <a:chExt cx="269836" cy="1527657"/>
          </a:xfrm>
        </p:grpSpPr>
        <p:sp>
          <p:nvSpPr>
            <p:cNvPr id="137" name="Google Shape;137;p15"/>
            <p:cNvSpPr/>
            <p:nvPr/>
          </p:nvSpPr>
          <p:spPr>
            <a:xfrm>
              <a:off x="0" y="0"/>
              <a:ext cx="269836" cy="1489557"/>
            </a:xfrm>
            <a:custGeom>
              <a:avLst/>
              <a:gdLst/>
              <a:ahLst/>
              <a:cxnLst/>
              <a:rect l="l" t="t" r="r" b="b"/>
              <a:pathLst>
                <a:path w="269836" h="1489557" extrusionOk="0">
                  <a:moveTo>
                    <a:pt x="120905" y="0"/>
                  </a:moveTo>
                  <a:lnTo>
                    <a:pt x="148931" y="0"/>
                  </a:lnTo>
                  <a:cubicBezTo>
                    <a:pt x="215705" y="0"/>
                    <a:pt x="269836" y="54131"/>
                    <a:pt x="269836" y="120905"/>
                  </a:cubicBezTo>
                  <a:lnTo>
                    <a:pt x="269836" y="1368652"/>
                  </a:lnTo>
                  <a:cubicBezTo>
                    <a:pt x="269836" y="1435426"/>
                    <a:pt x="215705" y="1489557"/>
                    <a:pt x="148931" y="1489557"/>
                  </a:cubicBezTo>
                  <a:lnTo>
                    <a:pt x="120905" y="1489557"/>
                  </a:lnTo>
                  <a:cubicBezTo>
                    <a:pt x="54131" y="1489557"/>
                    <a:pt x="0" y="1435426"/>
                    <a:pt x="0" y="1368652"/>
                  </a:cubicBezTo>
                  <a:lnTo>
                    <a:pt x="0" y="120905"/>
                  </a:lnTo>
                  <a:cubicBezTo>
                    <a:pt x="0" y="54131"/>
                    <a:pt x="54131" y="0"/>
                    <a:pt x="120905" y="0"/>
                  </a:cubicBezTo>
                  <a:close/>
                </a:path>
              </a:pathLst>
            </a:custGeom>
            <a:solidFill>
              <a:srgbClr val="1B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txBox="1"/>
            <p:nvPr/>
          </p:nvSpPr>
          <p:spPr>
            <a:xfrm>
              <a:off x="0" y="-38100"/>
              <a:ext cx="269836" cy="1527657"/>
            </a:xfrm>
            <a:prstGeom prst="rect">
              <a:avLst/>
            </a:prstGeom>
            <a:noFill/>
            <a:ln>
              <a:noFill/>
            </a:ln>
          </p:spPr>
          <p:txBody>
            <a:bodyPr spcFirstLastPara="1" wrap="square" lIns="50800" tIns="50800" rIns="50800" bIns="50800" anchor="ctr" anchorCtr="0">
              <a:noAutofit/>
            </a:bodyPr>
            <a:lstStyle/>
            <a:p>
              <a:pPr marL="0" marR="0" lvl="0" indent="0" algn="l"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9" name="Google Shape;139;p15"/>
          <p:cNvSpPr txBox="1"/>
          <p:nvPr/>
        </p:nvSpPr>
        <p:spPr>
          <a:xfrm>
            <a:off x="1028700" y="1351777"/>
            <a:ext cx="4301100" cy="5694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699" b="1" i="0" u="none" strike="noStrike" cap="none">
                <a:solidFill>
                  <a:srgbClr val="FFFFFF"/>
                </a:solidFill>
              </a:rPr>
              <a:t>INTRODUCTION</a:t>
            </a:r>
            <a:endParaRPr/>
          </a:p>
        </p:txBody>
      </p:sp>
      <p:sp>
        <p:nvSpPr>
          <p:cNvPr id="140" name="Google Shape;140;p15"/>
          <p:cNvSpPr txBox="1"/>
          <p:nvPr/>
        </p:nvSpPr>
        <p:spPr>
          <a:xfrm>
            <a:off x="10150698" y="6382910"/>
            <a:ext cx="6704700" cy="215400"/>
          </a:xfrm>
          <a:prstGeom prst="rect">
            <a:avLst/>
          </a:prstGeom>
          <a:noFill/>
          <a:ln>
            <a:noFill/>
          </a:ln>
        </p:spPr>
        <p:txBody>
          <a:bodyPr spcFirstLastPara="1" wrap="square" lIns="0" tIns="0" rIns="0" bIns="0" anchor="t" anchorCtr="0">
            <a:spAutoFit/>
          </a:bodyPr>
          <a:lstStyle/>
          <a:p>
            <a:pPr marL="0" marR="0" lvl="0" indent="0" algn="l" rtl="0">
              <a:lnSpc>
                <a:spcPct val="139962"/>
              </a:lnSpc>
              <a:spcBef>
                <a:spcPts val="0"/>
              </a:spcBef>
              <a:spcAft>
                <a:spcPts val="0"/>
              </a:spcAft>
              <a:buNone/>
            </a:pPr>
            <a:endParaRPr/>
          </a:p>
        </p:txBody>
      </p:sp>
      <p:sp>
        <p:nvSpPr>
          <p:cNvPr id="141" name="Google Shape;141;p15"/>
          <p:cNvSpPr txBox="1"/>
          <p:nvPr/>
        </p:nvSpPr>
        <p:spPr>
          <a:xfrm>
            <a:off x="988025" y="2603725"/>
            <a:ext cx="8137200" cy="7183500"/>
          </a:xfrm>
          <a:prstGeom prst="rect">
            <a:avLst/>
          </a:prstGeom>
          <a:noFill/>
          <a:ln>
            <a:noFill/>
          </a:ln>
        </p:spPr>
        <p:txBody>
          <a:bodyPr spcFirstLastPara="1" wrap="square" lIns="91425" tIns="91425" rIns="91425" bIns="91425" anchor="t" anchorCtr="0">
            <a:noAutofit/>
          </a:bodyPr>
          <a:lstStyle/>
          <a:p>
            <a:pPr marL="457200" lvl="0" indent="-431800" algn="l" rtl="0">
              <a:spcBef>
                <a:spcPts val="0"/>
              </a:spcBef>
              <a:spcAft>
                <a:spcPts val="0"/>
              </a:spcAft>
              <a:buClr>
                <a:schemeClr val="dk1"/>
              </a:buClr>
              <a:buSzPts val="3200"/>
              <a:buChar char="●"/>
            </a:pPr>
            <a:r>
              <a:rPr lang="en-US" sz="3200">
                <a:solidFill>
                  <a:schemeClr val="dk1"/>
                </a:solidFill>
              </a:rPr>
              <a:t>Abundant info, communication hard.</a:t>
            </a:r>
            <a:endParaRPr sz="3200">
              <a:solidFill>
                <a:schemeClr val="dk1"/>
              </a:solidFill>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a:p>
            <a:pPr marL="457200" lvl="0" indent="-431800" algn="l" rtl="0">
              <a:spcBef>
                <a:spcPts val="0"/>
              </a:spcBef>
              <a:spcAft>
                <a:spcPts val="0"/>
              </a:spcAft>
              <a:buClr>
                <a:schemeClr val="dk1"/>
              </a:buClr>
              <a:buSzPts val="3200"/>
              <a:buChar char="●"/>
            </a:pPr>
            <a:r>
              <a:rPr lang="en-US" sz="3200">
                <a:solidFill>
                  <a:schemeClr val="dk1"/>
                </a:solidFill>
              </a:rPr>
              <a:t>Immersive Storytelling: Data in VR/AR</a:t>
            </a:r>
            <a:endParaRPr sz="3200">
              <a:solidFill>
                <a:schemeClr val="dk1"/>
              </a:solidFill>
            </a:endParaRPr>
          </a:p>
          <a:p>
            <a:pPr marL="457200" lvl="0" indent="0" algn="l" rtl="0">
              <a:spcBef>
                <a:spcPts val="0"/>
              </a:spcBef>
              <a:spcAft>
                <a:spcPts val="0"/>
              </a:spcAft>
              <a:buNone/>
            </a:pPr>
            <a:endParaRPr sz="3200">
              <a:solidFill>
                <a:schemeClr val="dk1"/>
              </a:solidFill>
              <a:latin typeface="Calibri"/>
              <a:ea typeface="Calibri"/>
              <a:cs typeface="Calibri"/>
              <a:sym typeface="Calibri"/>
            </a:endParaRPr>
          </a:p>
          <a:p>
            <a:pPr marL="457200" lvl="0" indent="-431800" algn="l" rtl="0">
              <a:spcBef>
                <a:spcPts val="0"/>
              </a:spcBef>
              <a:spcAft>
                <a:spcPts val="0"/>
              </a:spcAft>
              <a:buClr>
                <a:schemeClr val="dk1"/>
              </a:buClr>
              <a:buSzPts val="3200"/>
              <a:buChar char="●"/>
            </a:pPr>
            <a:r>
              <a:rPr lang="en-US" sz="3200">
                <a:solidFill>
                  <a:schemeClr val="dk1"/>
                </a:solidFill>
              </a:rPr>
              <a:t>Why it Matters: Engage &amp; Decide</a:t>
            </a:r>
            <a:endParaRPr sz="3200">
              <a:solidFill>
                <a:schemeClr val="dk1"/>
              </a:solidFill>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a:p>
            <a:pPr marL="457200" lvl="0" indent="-431800" algn="l" rtl="0">
              <a:spcBef>
                <a:spcPts val="0"/>
              </a:spcBef>
              <a:spcAft>
                <a:spcPts val="0"/>
              </a:spcAft>
              <a:buClr>
                <a:schemeClr val="dk1"/>
              </a:buClr>
              <a:buSzPts val="3200"/>
              <a:buChar char="●"/>
            </a:pPr>
            <a:r>
              <a:rPr lang="en-US" sz="3200">
                <a:solidFill>
                  <a:schemeClr val="dk1"/>
                </a:solidFill>
              </a:rPr>
              <a:t>Ethical considerations and Accessibility</a:t>
            </a:r>
            <a:endParaRPr sz="3200">
              <a:solidFill>
                <a:schemeClr val="dk1"/>
              </a:solidFill>
            </a:endParaRPr>
          </a:p>
          <a:p>
            <a:pPr marL="457200" lvl="0" indent="0" algn="l" rtl="0">
              <a:spcBef>
                <a:spcPts val="0"/>
              </a:spcBef>
              <a:spcAft>
                <a:spcPts val="0"/>
              </a:spcAft>
              <a:buNone/>
            </a:pPr>
            <a:endParaRPr sz="3200">
              <a:solidFill>
                <a:schemeClr val="dk1"/>
              </a:solidFill>
              <a:latin typeface="Calibri"/>
              <a:ea typeface="Calibri"/>
              <a:cs typeface="Calibri"/>
              <a:sym typeface="Calibri"/>
            </a:endParaRPr>
          </a:p>
          <a:p>
            <a:pPr marL="457200" lvl="0" indent="-431800" algn="l" rtl="0">
              <a:spcBef>
                <a:spcPts val="0"/>
              </a:spcBef>
              <a:spcAft>
                <a:spcPts val="0"/>
              </a:spcAft>
              <a:buClr>
                <a:schemeClr val="dk1"/>
              </a:buClr>
              <a:buSzPts val="3200"/>
              <a:buChar char="●"/>
            </a:pPr>
            <a:r>
              <a:rPr lang="en-US" sz="3200">
                <a:solidFill>
                  <a:schemeClr val="dk1"/>
                </a:solidFill>
              </a:rPr>
              <a:t>Application: </a:t>
            </a:r>
            <a:endParaRPr sz="3200">
              <a:solidFill>
                <a:schemeClr val="dk1"/>
              </a:solidFill>
            </a:endParaRPr>
          </a:p>
          <a:p>
            <a:pPr marL="1371600" lvl="2" indent="-431800" algn="l" rtl="0">
              <a:spcBef>
                <a:spcPts val="0"/>
              </a:spcBef>
              <a:spcAft>
                <a:spcPts val="0"/>
              </a:spcAft>
              <a:buClr>
                <a:schemeClr val="dk1"/>
              </a:buClr>
              <a:buSzPts val="3200"/>
              <a:buChar char="■"/>
            </a:pPr>
            <a:r>
              <a:rPr lang="en-US" sz="3200">
                <a:solidFill>
                  <a:schemeClr val="dk1"/>
                </a:solidFill>
              </a:rPr>
              <a:t>Education</a:t>
            </a:r>
            <a:endParaRPr sz="3200">
              <a:solidFill>
                <a:schemeClr val="dk1"/>
              </a:solidFill>
            </a:endParaRPr>
          </a:p>
          <a:p>
            <a:pPr marL="1371600" lvl="2" indent="-431800" algn="l" rtl="0">
              <a:spcBef>
                <a:spcPts val="0"/>
              </a:spcBef>
              <a:spcAft>
                <a:spcPts val="0"/>
              </a:spcAft>
              <a:buClr>
                <a:schemeClr val="dk1"/>
              </a:buClr>
              <a:buSzPts val="3200"/>
              <a:buChar char="■"/>
            </a:pPr>
            <a:r>
              <a:rPr lang="en-US" sz="3200">
                <a:solidFill>
                  <a:schemeClr val="dk1"/>
                </a:solidFill>
              </a:rPr>
              <a:t>Healthcare</a:t>
            </a:r>
            <a:endParaRPr sz="3200">
              <a:solidFill>
                <a:schemeClr val="dk1"/>
              </a:solidFill>
            </a:endParaRPr>
          </a:p>
          <a:p>
            <a:pPr marL="1371600" lvl="2" indent="-431800" algn="l" rtl="0">
              <a:spcBef>
                <a:spcPts val="0"/>
              </a:spcBef>
              <a:spcAft>
                <a:spcPts val="0"/>
              </a:spcAft>
              <a:buClr>
                <a:schemeClr val="dk1"/>
              </a:buClr>
              <a:buSzPts val="3200"/>
              <a:buChar char="■"/>
            </a:pPr>
            <a:r>
              <a:rPr lang="en-US" sz="3200">
                <a:solidFill>
                  <a:schemeClr val="dk1"/>
                </a:solidFill>
              </a:rPr>
              <a:t>Research</a:t>
            </a:r>
            <a:endParaRPr sz="3200">
              <a:solidFill>
                <a:schemeClr val="dk1"/>
              </a:solidFill>
            </a:endParaRPr>
          </a:p>
          <a:p>
            <a:pPr marL="1371600" lvl="2" indent="-431800" algn="l" rtl="0">
              <a:spcBef>
                <a:spcPts val="0"/>
              </a:spcBef>
              <a:spcAft>
                <a:spcPts val="0"/>
              </a:spcAft>
              <a:buClr>
                <a:schemeClr val="dk1"/>
              </a:buClr>
              <a:buSzPts val="3200"/>
              <a:buChar char="■"/>
            </a:pPr>
            <a:r>
              <a:rPr lang="en-US" sz="3200">
                <a:solidFill>
                  <a:schemeClr val="dk1"/>
                </a:solidFill>
              </a:rPr>
              <a:t>Engineering and many more</a:t>
            </a:r>
            <a:endParaRPr sz="3200">
              <a:solidFill>
                <a:schemeClr val="dk1"/>
              </a:solidFill>
            </a:endParaRPr>
          </a:p>
        </p:txBody>
      </p:sp>
      <p:pic>
        <p:nvPicPr>
          <p:cNvPr id="142" name="Google Shape;142;p15"/>
          <p:cNvPicPr preferRelativeResize="0"/>
          <p:nvPr/>
        </p:nvPicPr>
        <p:blipFill>
          <a:blip r:embed="rId3">
            <a:alphaModFix/>
          </a:blip>
          <a:stretch>
            <a:fillRect/>
          </a:stretch>
        </p:blipFill>
        <p:spPr>
          <a:xfrm>
            <a:off x="8921650" y="980800"/>
            <a:ext cx="8281476" cy="4235100"/>
          </a:xfrm>
          <a:prstGeom prst="rect">
            <a:avLst/>
          </a:prstGeom>
          <a:noFill/>
          <a:ln>
            <a:noFill/>
          </a:ln>
        </p:spPr>
      </p:pic>
      <p:pic>
        <p:nvPicPr>
          <p:cNvPr id="143" name="Google Shape;143;p15"/>
          <p:cNvPicPr preferRelativeResize="0"/>
          <p:nvPr/>
        </p:nvPicPr>
        <p:blipFill>
          <a:blip r:embed="rId4">
            <a:alphaModFix/>
          </a:blip>
          <a:stretch>
            <a:fillRect/>
          </a:stretch>
        </p:blipFill>
        <p:spPr>
          <a:xfrm>
            <a:off x="9192200" y="5945575"/>
            <a:ext cx="8137200" cy="4021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grpSp>
        <p:nvGrpSpPr>
          <p:cNvPr id="148" name="Google Shape;148;p16"/>
          <p:cNvGrpSpPr/>
          <p:nvPr/>
        </p:nvGrpSpPr>
        <p:grpSpPr>
          <a:xfrm rot="-5400000">
            <a:off x="4059736" y="-3638162"/>
            <a:ext cx="1024540" cy="9839133"/>
            <a:chOff x="0" y="-38100"/>
            <a:chExt cx="269836" cy="1596329"/>
          </a:xfrm>
        </p:grpSpPr>
        <p:sp>
          <p:nvSpPr>
            <p:cNvPr id="149" name="Google Shape;149;p16"/>
            <p:cNvSpPr/>
            <p:nvPr/>
          </p:nvSpPr>
          <p:spPr>
            <a:xfrm>
              <a:off x="0" y="0"/>
              <a:ext cx="269836" cy="1558229"/>
            </a:xfrm>
            <a:custGeom>
              <a:avLst/>
              <a:gdLst/>
              <a:ahLst/>
              <a:cxnLst/>
              <a:rect l="l" t="t" r="r" b="b"/>
              <a:pathLst>
                <a:path w="269836" h="1558229" extrusionOk="0">
                  <a:moveTo>
                    <a:pt x="120905" y="0"/>
                  </a:moveTo>
                  <a:lnTo>
                    <a:pt x="148931" y="0"/>
                  </a:lnTo>
                  <a:cubicBezTo>
                    <a:pt x="215705" y="0"/>
                    <a:pt x="269836" y="54131"/>
                    <a:pt x="269836" y="120905"/>
                  </a:cubicBezTo>
                  <a:lnTo>
                    <a:pt x="269836" y="1437324"/>
                  </a:lnTo>
                  <a:cubicBezTo>
                    <a:pt x="269836" y="1504098"/>
                    <a:pt x="215705" y="1558229"/>
                    <a:pt x="148931" y="1558229"/>
                  </a:cubicBezTo>
                  <a:lnTo>
                    <a:pt x="120905" y="1558229"/>
                  </a:lnTo>
                  <a:cubicBezTo>
                    <a:pt x="54131" y="1558229"/>
                    <a:pt x="0" y="1504098"/>
                    <a:pt x="0" y="1437324"/>
                  </a:cubicBezTo>
                  <a:lnTo>
                    <a:pt x="0" y="120905"/>
                  </a:lnTo>
                  <a:cubicBezTo>
                    <a:pt x="0" y="54131"/>
                    <a:pt x="54131" y="0"/>
                    <a:pt x="120905" y="0"/>
                  </a:cubicBezTo>
                  <a:close/>
                </a:path>
              </a:pathLst>
            </a:custGeom>
            <a:solidFill>
              <a:srgbClr val="1B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p:cNvSpPr txBox="1"/>
            <p:nvPr/>
          </p:nvSpPr>
          <p:spPr>
            <a:xfrm>
              <a:off x="0" y="-38100"/>
              <a:ext cx="269700" cy="1596300"/>
            </a:xfrm>
            <a:prstGeom prst="rect">
              <a:avLst/>
            </a:prstGeom>
            <a:noFill/>
            <a:ln>
              <a:noFill/>
            </a:ln>
          </p:spPr>
          <p:txBody>
            <a:bodyPr spcFirstLastPara="1" wrap="square" lIns="50800" tIns="50800" rIns="50800" bIns="50800" anchor="ctr" anchorCtr="0">
              <a:noAutofit/>
            </a:bodyPr>
            <a:lstStyle/>
            <a:p>
              <a:pPr marL="0" marR="0" lvl="0" indent="0" algn="l"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1" name="Google Shape;151;p16"/>
          <p:cNvSpPr txBox="1"/>
          <p:nvPr/>
        </p:nvSpPr>
        <p:spPr>
          <a:xfrm>
            <a:off x="1060299" y="996700"/>
            <a:ext cx="8982300" cy="5694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699" b="1">
                <a:solidFill>
                  <a:srgbClr val="FFFFFF"/>
                </a:solidFill>
              </a:rPr>
              <a:t>KEY CONCEPTS</a:t>
            </a:r>
            <a:endParaRPr/>
          </a:p>
        </p:txBody>
      </p:sp>
      <p:sp>
        <p:nvSpPr>
          <p:cNvPr id="152" name="Google Shape;152;p16"/>
          <p:cNvSpPr txBox="1"/>
          <p:nvPr/>
        </p:nvSpPr>
        <p:spPr>
          <a:xfrm>
            <a:off x="1060293" y="3079274"/>
            <a:ext cx="8115300" cy="215400"/>
          </a:xfrm>
          <a:prstGeom prst="rect">
            <a:avLst/>
          </a:prstGeom>
          <a:noFill/>
          <a:ln>
            <a:noFill/>
          </a:ln>
        </p:spPr>
        <p:txBody>
          <a:bodyPr spcFirstLastPara="1" wrap="square" lIns="0" tIns="0" rIns="0" bIns="0" anchor="t" anchorCtr="0">
            <a:spAutoFit/>
          </a:bodyPr>
          <a:lstStyle/>
          <a:p>
            <a:pPr marL="0" marR="0" lvl="0" indent="0" algn="l" rtl="0">
              <a:lnSpc>
                <a:spcPct val="139963"/>
              </a:lnSpc>
              <a:spcBef>
                <a:spcPts val="0"/>
              </a:spcBef>
              <a:spcAft>
                <a:spcPts val="0"/>
              </a:spcAft>
              <a:buNone/>
            </a:pPr>
            <a:endParaRPr/>
          </a:p>
        </p:txBody>
      </p:sp>
      <p:sp>
        <p:nvSpPr>
          <p:cNvPr id="153" name="Google Shape;153;p16"/>
          <p:cNvSpPr/>
          <p:nvPr/>
        </p:nvSpPr>
        <p:spPr>
          <a:xfrm>
            <a:off x="793084" y="9160013"/>
            <a:ext cx="1038273" cy="259568"/>
          </a:xfrm>
          <a:custGeom>
            <a:avLst/>
            <a:gdLst/>
            <a:ahLst/>
            <a:cxnLst/>
            <a:rect l="l" t="t" r="r" b="b"/>
            <a:pathLst>
              <a:path w="1038273" h="259568" extrusionOk="0">
                <a:moveTo>
                  <a:pt x="0" y="0"/>
                </a:moveTo>
                <a:lnTo>
                  <a:pt x="1038273" y="0"/>
                </a:lnTo>
                <a:lnTo>
                  <a:pt x="1038273" y="259569"/>
                </a:lnTo>
                <a:lnTo>
                  <a:pt x="0" y="259569"/>
                </a:lnTo>
                <a:lnTo>
                  <a:pt x="0" y="0"/>
                </a:lnTo>
                <a:close/>
              </a:path>
            </a:pathLst>
          </a:custGeom>
          <a:blipFill rotWithShape="1">
            <a:blip r:embed="rId3">
              <a:alphaModFix/>
            </a:blip>
            <a:stretch>
              <a:fillRect/>
            </a:stretch>
          </a:blipFill>
          <a:ln>
            <a:noFill/>
          </a:ln>
        </p:spPr>
        <p:txBody>
          <a:bodyPr/>
          <a:lstStyle/>
          <a:p>
            <a:endParaRPr lang="en-US"/>
          </a:p>
        </p:txBody>
      </p:sp>
      <p:sp>
        <p:nvSpPr>
          <p:cNvPr id="154" name="Google Shape;154;p16"/>
          <p:cNvSpPr/>
          <p:nvPr/>
        </p:nvSpPr>
        <p:spPr>
          <a:xfrm>
            <a:off x="14722538" y="769132"/>
            <a:ext cx="1038273" cy="259568"/>
          </a:xfrm>
          <a:custGeom>
            <a:avLst/>
            <a:gdLst/>
            <a:ahLst/>
            <a:cxnLst/>
            <a:rect l="l" t="t" r="r" b="b"/>
            <a:pathLst>
              <a:path w="1038273" h="259568" extrusionOk="0">
                <a:moveTo>
                  <a:pt x="0" y="0"/>
                </a:moveTo>
                <a:lnTo>
                  <a:pt x="1038273" y="0"/>
                </a:lnTo>
                <a:lnTo>
                  <a:pt x="1038273" y="259568"/>
                </a:lnTo>
                <a:lnTo>
                  <a:pt x="0" y="259568"/>
                </a:lnTo>
                <a:lnTo>
                  <a:pt x="0" y="0"/>
                </a:lnTo>
                <a:close/>
              </a:path>
            </a:pathLst>
          </a:custGeom>
          <a:blipFill rotWithShape="1">
            <a:blip r:embed="rId3">
              <a:alphaModFix/>
            </a:blip>
            <a:stretch>
              <a:fillRect/>
            </a:stretch>
          </a:blipFill>
          <a:ln>
            <a:noFill/>
          </a:ln>
        </p:spPr>
        <p:txBody>
          <a:bodyPr/>
          <a:lstStyle/>
          <a:p>
            <a:endParaRPr lang="en-US"/>
          </a:p>
        </p:txBody>
      </p:sp>
      <p:sp>
        <p:nvSpPr>
          <p:cNvPr id="155" name="Google Shape;155;p16"/>
          <p:cNvSpPr txBox="1"/>
          <p:nvPr/>
        </p:nvSpPr>
        <p:spPr>
          <a:xfrm>
            <a:off x="511025" y="1975750"/>
            <a:ext cx="12362700" cy="7788600"/>
          </a:xfrm>
          <a:prstGeom prst="rect">
            <a:avLst/>
          </a:prstGeom>
          <a:noFill/>
          <a:ln>
            <a:noFill/>
          </a:ln>
        </p:spPr>
        <p:txBody>
          <a:bodyPr spcFirstLastPara="1" wrap="square" lIns="91425" tIns="91425" rIns="91425" bIns="91425" anchor="t" anchorCtr="0">
            <a:spAutoFit/>
          </a:bodyPr>
          <a:lstStyle/>
          <a:p>
            <a:pPr marL="457200" lvl="0" indent="-431800" algn="l" rtl="0">
              <a:spcBef>
                <a:spcPts val="0"/>
              </a:spcBef>
              <a:spcAft>
                <a:spcPts val="0"/>
              </a:spcAft>
              <a:buClr>
                <a:schemeClr val="dk1"/>
              </a:buClr>
              <a:buSzPts val="3200"/>
              <a:buChar char="●"/>
            </a:pPr>
            <a:r>
              <a:rPr lang="en-US" sz="3200" b="1">
                <a:solidFill>
                  <a:schemeClr val="dk1"/>
                </a:solidFill>
              </a:rPr>
              <a:t>Narrative Design and storytelling:</a:t>
            </a:r>
            <a:endParaRPr sz="3200" b="1">
              <a:solidFill>
                <a:schemeClr val="dk1"/>
              </a:solidFill>
            </a:endParaRPr>
          </a:p>
          <a:p>
            <a:pPr marL="457200" lvl="0" indent="0" algn="l" rtl="0">
              <a:spcBef>
                <a:spcPts val="0"/>
              </a:spcBef>
              <a:spcAft>
                <a:spcPts val="0"/>
              </a:spcAft>
              <a:buNone/>
            </a:pPr>
            <a:endParaRPr sz="3200" b="1">
              <a:solidFill>
                <a:schemeClr val="dk1"/>
              </a:solidFill>
            </a:endParaRPr>
          </a:p>
          <a:p>
            <a:pPr marL="1371600" lvl="2" indent="-431800" algn="l" rtl="0">
              <a:spcBef>
                <a:spcPts val="0"/>
              </a:spcBef>
              <a:spcAft>
                <a:spcPts val="0"/>
              </a:spcAft>
              <a:buClr>
                <a:schemeClr val="dk1"/>
              </a:buClr>
              <a:buSzPts val="3200"/>
              <a:buChar char="■"/>
            </a:pPr>
            <a:r>
              <a:rPr lang="en-US" sz="3200">
                <a:solidFill>
                  <a:schemeClr val="dk1"/>
                </a:solidFill>
              </a:rPr>
              <a:t>Foundation of effective data-driven stories.</a:t>
            </a:r>
            <a:endParaRPr sz="3200">
              <a:solidFill>
                <a:schemeClr val="dk1"/>
              </a:solidFill>
            </a:endParaRPr>
          </a:p>
          <a:p>
            <a:pPr marL="1371600" lvl="0" indent="0" algn="l" rtl="0">
              <a:spcBef>
                <a:spcPts val="0"/>
              </a:spcBef>
              <a:spcAft>
                <a:spcPts val="0"/>
              </a:spcAft>
              <a:buNone/>
            </a:pPr>
            <a:endParaRPr sz="3200">
              <a:solidFill>
                <a:schemeClr val="dk1"/>
              </a:solidFill>
            </a:endParaRPr>
          </a:p>
          <a:p>
            <a:pPr marL="1371600" lvl="2" indent="-431800" algn="l" rtl="0">
              <a:spcBef>
                <a:spcPts val="0"/>
              </a:spcBef>
              <a:spcAft>
                <a:spcPts val="0"/>
              </a:spcAft>
              <a:buClr>
                <a:schemeClr val="dk1"/>
              </a:buClr>
              <a:buSzPts val="3200"/>
              <a:buChar char="■"/>
            </a:pPr>
            <a:r>
              <a:rPr lang="en-US" sz="3200" b="1">
                <a:solidFill>
                  <a:schemeClr val="dk1"/>
                </a:solidFill>
              </a:rPr>
              <a:t>Flow Framework : </a:t>
            </a:r>
            <a:r>
              <a:rPr lang="en-US" sz="3200">
                <a:solidFill>
                  <a:schemeClr val="dk1"/>
                </a:solidFill>
              </a:rPr>
              <a:t>7 factors of visual narrative flow.</a:t>
            </a:r>
            <a:endParaRPr sz="3200">
              <a:solidFill>
                <a:schemeClr val="dk1"/>
              </a:solidFill>
            </a:endParaRPr>
          </a:p>
          <a:p>
            <a:pPr marL="1371600" lvl="0" indent="0" algn="l" rtl="0">
              <a:spcBef>
                <a:spcPts val="0"/>
              </a:spcBef>
              <a:spcAft>
                <a:spcPts val="0"/>
              </a:spcAft>
              <a:buNone/>
            </a:pPr>
            <a:endParaRPr sz="3200">
              <a:solidFill>
                <a:schemeClr val="dk1"/>
              </a:solidFill>
            </a:endParaRPr>
          </a:p>
          <a:p>
            <a:pPr marL="1371600" lvl="2" indent="-431800" algn="l" rtl="0">
              <a:spcBef>
                <a:spcPts val="0"/>
              </a:spcBef>
              <a:spcAft>
                <a:spcPts val="0"/>
              </a:spcAft>
              <a:buClr>
                <a:schemeClr val="dk1"/>
              </a:buClr>
              <a:buSzPts val="3200"/>
              <a:buChar char="■"/>
            </a:pPr>
            <a:r>
              <a:rPr lang="en-US" sz="3200" b="1">
                <a:solidFill>
                  <a:schemeClr val="dk1"/>
                </a:solidFill>
              </a:rPr>
              <a:t>Studies Conducted: </a:t>
            </a:r>
            <a:r>
              <a:rPr lang="en-US" sz="3200">
                <a:solidFill>
                  <a:schemeClr val="dk1"/>
                </a:solidFill>
              </a:rPr>
              <a:t>Explored how flow impacts reader experience.</a:t>
            </a:r>
            <a:endParaRPr sz="3200">
              <a:solidFill>
                <a:schemeClr val="dk1"/>
              </a:solidFill>
            </a:endParaRPr>
          </a:p>
          <a:p>
            <a:pPr marL="1371600" lvl="0" indent="0" algn="l" rtl="0">
              <a:spcBef>
                <a:spcPts val="0"/>
              </a:spcBef>
              <a:spcAft>
                <a:spcPts val="0"/>
              </a:spcAft>
              <a:buNone/>
            </a:pPr>
            <a:endParaRPr sz="3200">
              <a:solidFill>
                <a:schemeClr val="dk1"/>
              </a:solidFill>
            </a:endParaRPr>
          </a:p>
          <a:p>
            <a:pPr marL="1371600" lvl="2" indent="-431800" algn="l" rtl="0">
              <a:spcBef>
                <a:spcPts val="0"/>
              </a:spcBef>
              <a:spcAft>
                <a:spcPts val="0"/>
              </a:spcAft>
              <a:buClr>
                <a:schemeClr val="dk1"/>
              </a:buClr>
              <a:buSzPts val="3200"/>
              <a:buChar char="■"/>
            </a:pPr>
            <a:r>
              <a:rPr lang="en-US" sz="3200">
                <a:solidFill>
                  <a:schemeClr val="dk1"/>
                </a:solidFill>
              </a:rPr>
              <a:t>Linear, interactive, and branching designs, supported by tools like SketchStory and ChartAccent</a:t>
            </a:r>
            <a:endParaRPr sz="3200">
              <a:solidFill>
                <a:schemeClr val="dk1"/>
              </a:solidFill>
            </a:endParaRPr>
          </a:p>
          <a:p>
            <a:pPr marL="1371600" lvl="0" indent="0" algn="l" rtl="0">
              <a:spcBef>
                <a:spcPts val="0"/>
              </a:spcBef>
              <a:spcAft>
                <a:spcPts val="0"/>
              </a:spcAft>
              <a:buNone/>
            </a:pPr>
            <a:endParaRPr sz="3200">
              <a:solidFill>
                <a:schemeClr val="dk1"/>
              </a:solidFill>
            </a:endParaRPr>
          </a:p>
          <a:p>
            <a:pPr marL="1371600" lvl="2" indent="-431800" algn="l" rtl="0">
              <a:spcBef>
                <a:spcPts val="0"/>
              </a:spcBef>
              <a:spcAft>
                <a:spcPts val="0"/>
              </a:spcAft>
              <a:buClr>
                <a:schemeClr val="dk1"/>
              </a:buClr>
              <a:buSzPts val="3200"/>
              <a:buChar char="■"/>
            </a:pPr>
            <a:r>
              <a:rPr lang="en-US" sz="3200" b="1">
                <a:solidFill>
                  <a:schemeClr val="dk1"/>
                </a:solidFill>
              </a:rPr>
              <a:t>Future Focus:</a:t>
            </a:r>
            <a:r>
              <a:rPr lang="en-US" sz="3200">
                <a:solidFill>
                  <a:schemeClr val="dk1"/>
                </a:solidFill>
              </a:rPr>
              <a:t> Generalize, explore metrics, analyze factors.</a:t>
            </a:r>
            <a:endParaRPr sz="3200">
              <a:solidFill>
                <a:schemeClr val="dk1"/>
              </a:solidFill>
            </a:endParaRPr>
          </a:p>
          <a:p>
            <a:pPr marL="1371600" lvl="0" indent="0" algn="l" rtl="0">
              <a:spcBef>
                <a:spcPts val="0"/>
              </a:spcBef>
              <a:spcAft>
                <a:spcPts val="0"/>
              </a:spcAft>
              <a:buNone/>
            </a:pPr>
            <a:endParaRPr sz="3200">
              <a:solidFill>
                <a:schemeClr val="dk1"/>
              </a:solidFill>
              <a:latin typeface="Calibri"/>
              <a:ea typeface="Calibri"/>
              <a:cs typeface="Calibri"/>
              <a:sym typeface="Calibri"/>
            </a:endParaRPr>
          </a:p>
          <a:p>
            <a:pPr marL="1371600" lvl="0" indent="0" algn="l" rtl="0">
              <a:spcBef>
                <a:spcPts val="0"/>
              </a:spcBef>
              <a:spcAft>
                <a:spcPts val="0"/>
              </a:spcAft>
              <a:buNone/>
            </a:pPr>
            <a:endParaRPr/>
          </a:p>
        </p:txBody>
      </p:sp>
      <p:pic>
        <p:nvPicPr>
          <p:cNvPr id="156" name="Google Shape;156;p16"/>
          <p:cNvPicPr preferRelativeResize="0"/>
          <p:nvPr/>
        </p:nvPicPr>
        <p:blipFill>
          <a:blip r:embed="rId4">
            <a:alphaModFix/>
          </a:blip>
          <a:stretch>
            <a:fillRect/>
          </a:stretch>
        </p:blipFill>
        <p:spPr>
          <a:xfrm>
            <a:off x="13003900" y="1181100"/>
            <a:ext cx="3810000" cy="8858250"/>
          </a:xfrm>
          <a:prstGeom prst="rect">
            <a:avLst/>
          </a:prstGeom>
          <a:noFill/>
          <a:ln>
            <a:noFill/>
          </a:ln>
        </p:spPr>
      </p:pic>
      <p:sp>
        <p:nvSpPr>
          <p:cNvPr id="157" name="Google Shape;157;p16"/>
          <p:cNvSpPr txBox="1"/>
          <p:nvPr/>
        </p:nvSpPr>
        <p:spPr>
          <a:xfrm>
            <a:off x="16419200" y="7554175"/>
            <a:ext cx="510900" cy="42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b="1">
                <a:solidFill>
                  <a:schemeClr val="dk1"/>
                </a:solidFill>
                <a:latin typeface="Calibri"/>
                <a:ea typeface="Calibri"/>
                <a:cs typeface="Calibri"/>
                <a:sym typeface="Calibri"/>
              </a:rPr>
              <a:t>n</a:t>
            </a:r>
            <a:endParaRPr sz="2500" b="1">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162" name="Google Shape;162;p17"/>
          <p:cNvGrpSpPr/>
          <p:nvPr/>
        </p:nvGrpSpPr>
        <p:grpSpPr>
          <a:xfrm rot="-5400000">
            <a:off x="4099673" y="-3194962"/>
            <a:ext cx="1024540" cy="9839133"/>
            <a:chOff x="0" y="-38100"/>
            <a:chExt cx="269836" cy="1596329"/>
          </a:xfrm>
        </p:grpSpPr>
        <p:sp>
          <p:nvSpPr>
            <p:cNvPr id="163" name="Google Shape;163;p17"/>
            <p:cNvSpPr/>
            <p:nvPr/>
          </p:nvSpPr>
          <p:spPr>
            <a:xfrm>
              <a:off x="0" y="0"/>
              <a:ext cx="269836" cy="1558229"/>
            </a:xfrm>
            <a:custGeom>
              <a:avLst/>
              <a:gdLst/>
              <a:ahLst/>
              <a:cxnLst/>
              <a:rect l="l" t="t" r="r" b="b"/>
              <a:pathLst>
                <a:path w="269836" h="1558229" extrusionOk="0">
                  <a:moveTo>
                    <a:pt x="120905" y="0"/>
                  </a:moveTo>
                  <a:lnTo>
                    <a:pt x="148931" y="0"/>
                  </a:lnTo>
                  <a:cubicBezTo>
                    <a:pt x="215705" y="0"/>
                    <a:pt x="269836" y="54131"/>
                    <a:pt x="269836" y="120905"/>
                  </a:cubicBezTo>
                  <a:lnTo>
                    <a:pt x="269836" y="1437324"/>
                  </a:lnTo>
                  <a:cubicBezTo>
                    <a:pt x="269836" y="1504098"/>
                    <a:pt x="215705" y="1558229"/>
                    <a:pt x="148931" y="1558229"/>
                  </a:cubicBezTo>
                  <a:lnTo>
                    <a:pt x="120905" y="1558229"/>
                  </a:lnTo>
                  <a:cubicBezTo>
                    <a:pt x="54131" y="1558229"/>
                    <a:pt x="0" y="1504098"/>
                    <a:pt x="0" y="1437324"/>
                  </a:cubicBezTo>
                  <a:lnTo>
                    <a:pt x="0" y="120905"/>
                  </a:lnTo>
                  <a:cubicBezTo>
                    <a:pt x="0" y="54131"/>
                    <a:pt x="54131" y="0"/>
                    <a:pt x="120905" y="0"/>
                  </a:cubicBezTo>
                  <a:close/>
                </a:path>
              </a:pathLst>
            </a:custGeom>
            <a:solidFill>
              <a:srgbClr val="1B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txBox="1"/>
            <p:nvPr/>
          </p:nvSpPr>
          <p:spPr>
            <a:xfrm>
              <a:off x="0" y="-38100"/>
              <a:ext cx="269700" cy="1596300"/>
            </a:xfrm>
            <a:prstGeom prst="rect">
              <a:avLst/>
            </a:prstGeom>
            <a:noFill/>
            <a:ln>
              <a:noFill/>
            </a:ln>
          </p:spPr>
          <p:txBody>
            <a:bodyPr spcFirstLastPara="1" wrap="square" lIns="50800" tIns="50800" rIns="50800" bIns="50800" anchor="ctr" anchorCtr="0">
              <a:noAutofit/>
            </a:bodyPr>
            <a:lstStyle/>
            <a:p>
              <a:pPr marL="0" marR="0" lvl="0" indent="0" algn="l"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5" name="Google Shape;165;p17"/>
          <p:cNvSpPr txBox="1"/>
          <p:nvPr/>
        </p:nvSpPr>
        <p:spPr>
          <a:xfrm>
            <a:off x="1060299" y="1376350"/>
            <a:ext cx="8982300" cy="5694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699" b="1">
                <a:solidFill>
                  <a:srgbClr val="FFFFFF"/>
                </a:solidFill>
              </a:rPr>
              <a:t>KEY CONCEPTS</a:t>
            </a:r>
            <a:endParaRPr/>
          </a:p>
        </p:txBody>
      </p:sp>
      <p:sp>
        <p:nvSpPr>
          <p:cNvPr id="166" name="Google Shape;166;p17"/>
          <p:cNvSpPr txBox="1"/>
          <p:nvPr/>
        </p:nvSpPr>
        <p:spPr>
          <a:xfrm>
            <a:off x="1060293" y="3079274"/>
            <a:ext cx="8115300" cy="215400"/>
          </a:xfrm>
          <a:prstGeom prst="rect">
            <a:avLst/>
          </a:prstGeom>
          <a:noFill/>
          <a:ln>
            <a:noFill/>
          </a:ln>
        </p:spPr>
        <p:txBody>
          <a:bodyPr spcFirstLastPara="1" wrap="square" lIns="0" tIns="0" rIns="0" bIns="0" anchor="t" anchorCtr="0">
            <a:spAutoFit/>
          </a:bodyPr>
          <a:lstStyle/>
          <a:p>
            <a:pPr marL="0" marR="0" lvl="0" indent="0" algn="l" rtl="0">
              <a:lnSpc>
                <a:spcPct val="139963"/>
              </a:lnSpc>
              <a:spcBef>
                <a:spcPts val="0"/>
              </a:spcBef>
              <a:spcAft>
                <a:spcPts val="0"/>
              </a:spcAft>
              <a:buNone/>
            </a:pPr>
            <a:endParaRPr/>
          </a:p>
        </p:txBody>
      </p:sp>
      <p:sp>
        <p:nvSpPr>
          <p:cNvPr id="167" name="Google Shape;167;p17"/>
          <p:cNvSpPr/>
          <p:nvPr/>
        </p:nvSpPr>
        <p:spPr>
          <a:xfrm>
            <a:off x="793084" y="9160013"/>
            <a:ext cx="1038273" cy="259568"/>
          </a:xfrm>
          <a:custGeom>
            <a:avLst/>
            <a:gdLst/>
            <a:ahLst/>
            <a:cxnLst/>
            <a:rect l="l" t="t" r="r" b="b"/>
            <a:pathLst>
              <a:path w="1038273" h="259568" extrusionOk="0">
                <a:moveTo>
                  <a:pt x="0" y="0"/>
                </a:moveTo>
                <a:lnTo>
                  <a:pt x="1038273" y="0"/>
                </a:lnTo>
                <a:lnTo>
                  <a:pt x="1038273" y="259569"/>
                </a:lnTo>
                <a:lnTo>
                  <a:pt x="0" y="259569"/>
                </a:lnTo>
                <a:lnTo>
                  <a:pt x="0" y="0"/>
                </a:lnTo>
                <a:close/>
              </a:path>
            </a:pathLst>
          </a:custGeom>
          <a:blipFill rotWithShape="1">
            <a:blip r:embed="rId3">
              <a:alphaModFix/>
            </a:blip>
            <a:stretch>
              <a:fillRect/>
            </a:stretch>
          </a:blipFill>
          <a:ln>
            <a:noFill/>
          </a:ln>
        </p:spPr>
        <p:txBody>
          <a:bodyPr/>
          <a:lstStyle/>
          <a:p>
            <a:endParaRPr lang="en-US"/>
          </a:p>
        </p:txBody>
      </p:sp>
      <p:sp>
        <p:nvSpPr>
          <p:cNvPr id="168" name="Google Shape;168;p17"/>
          <p:cNvSpPr/>
          <p:nvPr/>
        </p:nvSpPr>
        <p:spPr>
          <a:xfrm>
            <a:off x="14722538" y="769132"/>
            <a:ext cx="1038273" cy="259568"/>
          </a:xfrm>
          <a:custGeom>
            <a:avLst/>
            <a:gdLst/>
            <a:ahLst/>
            <a:cxnLst/>
            <a:rect l="l" t="t" r="r" b="b"/>
            <a:pathLst>
              <a:path w="1038273" h="259568" extrusionOk="0">
                <a:moveTo>
                  <a:pt x="0" y="0"/>
                </a:moveTo>
                <a:lnTo>
                  <a:pt x="1038273" y="0"/>
                </a:lnTo>
                <a:lnTo>
                  <a:pt x="1038273" y="259568"/>
                </a:lnTo>
                <a:lnTo>
                  <a:pt x="0" y="259568"/>
                </a:lnTo>
                <a:lnTo>
                  <a:pt x="0" y="0"/>
                </a:lnTo>
                <a:close/>
              </a:path>
            </a:pathLst>
          </a:custGeom>
          <a:blipFill rotWithShape="1">
            <a:blip r:embed="rId3">
              <a:alphaModFix/>
            </a:blip>
            <a:stretch>
              <a:fillRect/>
            </a:stretch>
          </a:blipFill>
          <a:ln>
            <a:noFill/>
          </a:ln>
        </p:spPr>
        <p:txBody>
          <a:bodyPr/>
          <a:lstStyle/>
          <a:p>
            <a:endParaRPr lang="en-US"/>
          </a:p>
        </p:txBody>
      </p:sp>
      <p:sp>
        <p:nvSpPr>
          <p:cNvPr id="169" name="Google Shape;169;p17"/>
          <p:cNvSpPr txBox="1"/>
          <p:nvPr/>
        </p:nvSpPr>
        <p:spPr>
          <a:xfrm>
            <a:off x="262900" y="2552600"/>
            <a:ext cx="9710100" cy="7296000"/>
          </a:xfrm>
          <a:prstGeom prst="rect">
            <a:avLst/>
          </a:prstGeom>
          <a:noFill/>
          <a:ln>
            <a:noFill/>
          </a:ln>
        </p:spPr>
        <p:txBody>
          <a:bodyPr spcFirstLastPara="1" wrap="square" lIns="91425" tIns="91425" rIns="91425" bIns="91425" anchor="t" anchorCtr="0">
            <a:spAutoFit/>
          </a:bodyPr>
          <a:lstStyle/>
          <a:p>
            <a:pPr marL="457200" lvl="0" indent="-431800" algn="l" rtl="0">
              <a:spcBef>
                <a:spcPts val="0"/>
              </a:spcBef>
              <a:spcAft>
                <a:spcPts val="0"/>
              </a:spcAft>
              <a:buClr>
                <a:schemeClr val="dk1"/>
              </a:buClr>
              <a:buSzPts val="3200"/>
              <a:buChar char="●"/>
            </a:pPr>
            <a:r>
              <a:rPr lang="en-US" sz="3200" b="1">
                <a:solidFill>
                  <a:schemeClr val="dk1"/>
                </a:solidFill>
              </a:rPr>
              <a:t>Immersive Visualization Techniques:</a:t>
            </a:r>
            <a:endParaRPr sz="3200" b="1">
              <a:solidFill>
                <a:schemeClr val="dk1"/>
              </a:solidFill>
            </a:endParaRPr>
          </a:p>
          <a:p>
            <a:pPr marL="457200" lvl="0" indent="0" algn="l" rtl="0">
              <a:spcBef>
                <a:spcPts val="0"/>
              </a:spcBef>
              <a:spcAft>
                <a:spcPts val="0"/>
              </a:spcAft>
              <a:buNone/>
            </a:pPr>
            <a:endParaRPr sz="3200" b="1">
              <a:solidFill>
                <a:schemeClr val="dk1"/>
              </a:solidFill>
            </a:endParaRPr>
          </a:p>
          <a:p>
            <a:pPr marL="1371600" lvl="2" indent="-431800" algn="l" rtl="0">
              <a:spcBef>
                <a:spcPts val="0"/>
              </a:spcBef>
              <a:spcAft>
                <a:spcPts val="0"/>
              </a:spcAft>
              <a:buClr>
                <a:schemeClr val="dk1"/>
              </a:buClr>
              <a:buSzPts val="3200"/>
              <a:buChar char="■"/>
            </a:pPr>
            <a:r>
              <a:rPr lang="en-US" sz="3200" b="1">
                <a:solidFill>
                  <a:schemeClr val="dk1"/>
                </a:solidFill>
              </a:rPr>
              <a:t>VR:</a:t>
            </a:r>
            <a:r>
              <a:rPr lang="en-US" sz="3200">
                <a:solidFill>
                  <a:schemeClr val="dk1"/>
                </a:solidFill>
              </a:rPr>
              <a:t> Fully immersive 3D environments for spatial data exploration (e.g., LookVR: bar charts)</a:t>
            </a:r>
            <a:endParaRPr sz="3200">
              <a:solidFill>
                <a:schemeClr val="dk1"/>
              </a:solidFill>
            </a:endParaRPr>
          </a:p>
          <a:p>
            <a:pPr marL="1371600" lvl="0" indent="0" algn="l" rtl="0">
              <a:spcBef>
                <a:spcPts val="0"/>
              </a:spcBef>
              <a:spcAft>
                <a:spcPts val="0"/>
              </a:spcAft>
              <a:buNone/>
            </a:pPr>
            <a:endParaRPr sz="3200">
              <a:solidFill>
                <a:schemeClr val="dk1"/>
              </a:solidFill>
            </a:endParaRPr>
          </a:p>
          <a:p>
            <a:pPr marL="1371600" lvl="2" indent="-431800" algn="l" rtl="0">
              <a:spcBef>
                <a:spcPts val="0"/>
              </a:spcBef>
              <a:spcAft>
                <a:spcPts val="0"/>
              </a:spcAft>
              <a:buClr>
                <a:schemeClr val="dk1"/>
              </a:buClr>
              <a:buSzPts val="3200"/>
              <a:buChar char="■"/>
            </a:pPr>
            <a:r>
              <a:rPr lang="en-US" sz="3200" b="1">
                <a:solidFill>
                  <a:schemeClr val="dk1"/>
                </a:solidFill>
              </a:rPr>
              <a:t>AR:</a:t>
            </a:r>
            <a:r>
              <a:rPr lang="en-US" sz="3200">
                <a:solidFill>
                  <a:schemeClr val="dk1"/>
                </a:solidFill>
              </a:rPr>
              <a:t> Overlay digital data onto the physical world (e.g., collaborative analysis with AR-enhanced visualizations)</a:t>
            </a:r>
            <a:endParaRPr sz="3200">
              <a:solidFill>
                <a:schemeClr val="dk1"/>
              </a:solidFill>
            </a:endParaRPr>
          </a:p>
          <a:p>
            <a:pPr marL="1371600" lvl="0" indent="0" algn="l" rtl="0">
              <a:spcBef>
                <a:spcPts val="0"/>
              </a:spcBef>
              <a:spcAft>
                <a:spcPts val="0"/>
              </a:spcAft>
              <a:buNone/>
            </a:pPr>
            <a:endParaRPr sz="3200">
              <a:solidFill>
                <a:schemeClr val="dk1"/>
              </a:solidFill>
            </a:endParaRPr>
          </a:p>
          <a:p>
            <a:pPr marL="1371600" lvl="2" indent="-431800" algn="l" rtl="0">
              <a:spcBef>
                <a:spcPts val="0"/>
              </a:spcBef>
              <a:spcAft>
                <a:spcPts val="0"/>
              </a:spcAft>
              <a:buClr>
                <a:schemeClr val="dk1"/>
              </a:buClr>
              <a:buSzPts val="3200"/>
              <a:buChar char="■"/>
            </a:pPr>
            <a:r>
              <a:rPr lang="en-US" sz="3200" b="1">
                <a:solidFill>
                  <a:schemeClr val="dk1"/>
                </a:solidFill>
              </a:rPr>
              <a:t>Dynamic Visualizations:</a:t>
            </a:r>
            <a:r>
              <a:rPr lang="en-US" sz="3200">
                <a:solidFill>
                  <a:schemeClr val="dk1"/>
                </a:solidFill>
              </a:rPr>
              <a:t> Animate data to reveal trends (e.g., Climate change: rising sea levels).</a:t>
            </a:r>
            <a:endParaRPr sz="3200">
              <a:solidFill>
                <a:schemeClr val="dk1"/>
              </a:solidFill>
            </a:endParaRPr>
          </a:p>
          <a:p>
            <a:pPr marL="1371600" lvl="0" indent="0" algn="l" rtl="0">
              <a:spcBef>
                <a:spcPts val="0"/>
              </a:spcBef>
              <a:spcAft>
                <a:spcPts val="0"/>
              </a:spcAft>
              <a:buNone/>
            </a:pPr>
            <a:endParaRPr sz="3200">
              <a:solidFill>
                <a:schemeClr val="dk1"/>
              </a:solidFill>
              <a:latin typeface="Calibri"/>
              <a:ea typeface="Calibri"/>
              <a:cs typeface="Calibri"/>
              <a:sym typeface="Calibri"/>
            </a:endParaRPr>
          </a:p>
          <a:p>
            <a:pPr marL="1371600" lvl="0" indent="0" algn="l" rtl="0">
              <a:spcBef>
                <a:spcPts val="0"/>
              </a:spcBef>
              <a:spcAft>
                <a:spcPts val="0"/>
              </a:spcAft>
              <a:buNone/>
            </a:pPr>
            <a:endParaRPr/>
          </a:p>
        </p:txBody>
      </p:sp>
      <p:pic>
        <p:nvPicPr>
          <p:cNvPr id="170" name="Google Shape;170;p17"/>
          <p:cNvPicPr preferRelativeResize="0"/>
          <p:nvPr/>
        </p:nvPicPr>
        <p:blipFill>
          <a:blip r:embed="rId4">
            <a:alphaModFix/>
          </a:blip>
          <a:stretch>
            <a:fillRect/>
          </a:stretch>
        </p:blipFill>
        <p:spPr>
          <a:xfrm>
            <a:off x="10395900" y="590550"/>
            <a:ext cx="6099808" cy="3120750"/>
          </a:xfrm>
          <a:prstGeom prst="rect">
            <a:avLst/>
          </a:prstGeom>
          <a:noFill/>
          <a:ln>
            <a:noFill/>
          </a:ln>
        </p:spPr>
      </p:pic>
      <p:pic>
        <p:nvPicPr>
          <p:cNvPr id="171" name="Google Shape;171;p17"/>
          <p:cNvPicPr preferRelativeResize="0"/>
          <p:nvPr/>
        </p:nvPicPr>
        <p:blipFill>
          <a:blip r:embed="rId5">
            <a:alphaModFix/>
          </a:blip>
          <a:stretch>
            <a:fillRect/>
          </a:stretch>
        </p:blipFill>
        <p:spPr>
          <a:xfrm>
            <a:off x="11659750" y="3693425"/>
            <a:ext cx="5548027" cy="3120752"/>
          </a:xfrm>
          <a:prstGeom prst="rect">
            <a:avLst/>
          </a:prstGeom>
          <a:noFill/>
          <a:ln>
            <a:noFill/>
          </a:ln>
        </p:spPr>
      </p:pic>
      <p:pic>
        <p:nvPicPr>
          <p:cNvPr id="172" name="Google Shape;172;p17"/>
          <p:cNvPicPr preferRelativeResize="0"/>
          <p:nvPr/>
        </p:nvPicPr>
        <p:blipFill>
          <a:blip r:embed="rId6">
            <a:alphaModFix/>
          </a:blip>
          <a:stretch>
            <a:fillRect/>
          </a:stretch>
        </p:blipFill>
        <p:spPr>
          <a:xfrm>
            <a:off x="10125400" y="6814175"/>
            <a:ext cx="6380051" cy="3320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grpSp>
        <p:nvGrpSpPr>
          <p:cNvPr id="177" name="Google Shape;177;p18"/>
          <p:cNvGrpSpPr/>
          <p:nvPr/>
        </p:nvGrpSpPr>
        <p:grpSpPr>
          <a:xfrm rot="-5400000">
            <a:off x="4099673" y="-3194962"/>
            <a:ext cx="1024540" cy="9839133"/>
            <a:chOff x="0" y="-38100"/>
            <a:chExt cx="269836" cy="1596329"/>
          </a:xfrm>
        </p:grpSpPr>
        <p:sp>
          <p:nvSpPr>
            <p:cNvPr id="178" name="Google Shape;178;p18"/>
            <p:cNvSpPr/>
            <p:nvPr/>
          </p:nvSpPr>
          <p:spPr>
            <a:xfrm>
              <a:off x="0" y="0"/>
              <a:ext cx="269836" cy="1558229"/>
            </a:xfrm>
            <a:custGeom>
              <a:avLst/>
              <a:gdLst/>
              <a:ahLst/>
              <a:cxnLst/>
              <a:rect l="l" t="t" r="r" b="b"/>
              <a:pathLst>
                <a:path w="269836" h="1558229" extrusionOk="0">
                  <a:moveTo>
                    <a:pt x="120905" y="0"/>
                  </a:moveTo>
                  <a:lnTo>
                    <a:pt x="148931" y="0"/>
                  </a:lnTo>
                  <a:cubicBezTo>
                    <a:pt x="215705" y="0"/>
                    <a:pt x="269836" y="54131"/>
                    <a:pt x="269836" y="120905"/>
                  </a:cubicBezTo>
                  <a:lnTo>
                    <a:pt x="269836" y="1437324"/>
                  </a:lnTo>
                  <a:cubicBezTo>
                    <a:pt x="269836" y="1504098"/>
                    <a:pt x="215705" y="1558229"/>
                    <a:pt x="148931" y="1558229"/>
                  </a:cubicBezTo>
                  <a:lnTo>
                    <a:pt x="120905" y="1558229"/>
                  </a:lnTo>
                  <a:cubicBezTo>
                    <a:pt x="54131" y="1558229"/>
                    <a:pt x="0" y="1504098"/>
                    <a:pt x="0" y="1437324"/>
                  </a:cubicBezTo>
                  <a:lnTo>
                    <a:pt x="0" y="120905"/>
                  </a:lnTo>
                  <a:cubicBezTo>
                    <a:pt x="0" y="54131"/>
                    <a:pt x="54131" y="0"/>
                    <a:pt x="120905" y="0"/>
                  </a:cubicBezTo>
                  <a:close/>
                </a:path>
              </a:pathLst>
            </a:custGeom>
            <a:solidFill>
              <a:srgbClr val="1B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8"/>
            <p:cNvSpPr txBox="1"/>
            <p:nvPr/>
          </p:nvSpPr>
          <p:spPr>
            <a:xfrm>
              <a:off x="0" y="-38100"/>
              <a:ext cx="269700" cy="1596300"/>
            </a:xfrm>
            <a:prstGeom prst="rect">
              <a:avLst/>
            </a:prstGeom>
            <a:noFill/>
            <a:ln>
              <a:noFill/>
            </a:ln>
          </p:spPr>
          <p:txBody>
            <a:bodyPr spcFirstLastPara="1" wrap="square" lIns="50800" tIns="50800" rIns="50800" bIns="50800" anchor="ctr" anchorCtr="0">
              <a:noAutofit/>
            </a:bodyPr>
            <a:lstStyle/>
            <a:p>
              <a:pPr marL="0" marR="0" lvl="0" indent="0" algn="l"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0" name="Google Shape;180;p18"/>
          <p:cNvSpPr txBox="1"/>
          <p:nvPr/>
        </p:nvSpPr>
        <p:spPr>
          <a:xfrm>
            <a:off x="1060299" y="1376350"/>
            <a:ext cx="8982300" cy="5694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699" b="1">
                <a:solidFill>
                  <a:srgbClr val="FFFFFF"/>
                </a:solidFill>
              </a:rPr>
              <a:t>KEY CONCEPTS</a:t>
            </a:r>
            <a:endParaRPr/>
          </a:p>
        </p:txBody>
      </p:sp>
      <p:sp>
        <p:nvSpPr>
          <p:cNvPr id="181" name="Google Shape;181;p18"/>
          <p:cNvSpPr txBox="1"/>
          <p:nvPr/>
        </p:nvSpPr>
        <p:spPr>
          <a:xfrm>
            <a:off x="1060293" y="3079274"/>
            <a:ext cx="8115300" cy="215400"/>
          </a:xfrm>
          <a:prstGeom prst="rect">
            <a:avLst/>
          </a:prstGeom>
          <a:noFill/>
          <a:ln>
            <a:noFill/>
          </a:ln>
        </p:spPr>
        <p:txBody>
          <a:bodyPr spcFirstLastPara="1" wrap="square" lIns="0" tIns="0" rIns="0" bIns="0" anchor="t" anchorCtr="0">
            <a:spAutoFit/>
          </a:bodyPr>
          <a:lstStyle/>
          <a:p>
            <a:pPr marL="0" marR="0" lvl="0" indent="0" algn="l" rtl="0">
              <a:lnSpc>
                <a:spcPct val="139963"/>
              </a:lnSpc>
              <a:spcBef>
                <a:spcPts val="0"/>
              </a:spcBef>
              <a:spcAft>
                <a:spcPts val="0"/>
              </a:spcAft>
              <a:buNone/>
            </a:pPr>
            <a:endParaRPr/>
          </a:p>
        </p:txBody>
      </p:sp>
      <p:sp>
        <p:nvSpPr>
          <p:cNvPr id="182" name="Google Shape;182;p18"/>
          <p:cNvSpPr/>
          <p:nvPr/>
        </p:nvSpPr>
        <p:spPr>
          <a:xfrm>
            <a:off x="793084" y="9160013"/>
            <a:ext cx="1038273" cy="259568"/>
          </a:xfrm>
          <a:custGeom>
            <a:avLst/>
            <a:gdLst/>
            <a:ahLst/>
            <a:cxnLst/>
            <a:rect l="l" t="t" r="r" b="b"/>
            <a:pathLst>
              <a:path w="1038273" h="259568" extrusionOk="0">
                <a:moveTo>
                  <a:pt x="0" y="0"/>
                </a:moveTo>
                <a:lnTo>
                  <a:pt x="1038273" y="0"/>
                </a:lnTo>
                <a:lnTo>
                  <a:pt x="1038273" y="259569"/>
                </a:lnTo>
                <a:lnTo>
                  <a:pt x="0" y="259569"/>
                </a:lnTo>
                <a:lnTo>
                  <a:pt x="0" y="0"/>
                </a:lnTo>
                <a:close/>
              </a:path>
            </a:pathLst>
          </a:custGeom>
          <a:blipFill rotWithShape="1">
            <a:blip r:embed="rId3">
              <a:alphaModFix/>
            </a:blip>
            <a:stretch>
              <a:fillRect/>
            </a:stretch>
          </a:blipFill>
          <a:ln>
            <a:noFill/>
          </a:ln>
        </p:spPr>
        <p:txBody>
          <a:bodyPr/>
          <a:lstStyle/>
          <a:p>
            <a:endParaRPr lang="en-US"/>
          </a:p>
        </p:txBody>
      </p:sp>
      <p:sp>
        <p:nvSpPr>
          <p:cNvPr id="183" name="Google Shape;183;p18"/>
          <p:cNvSpPr/>
          <p:nvPr/>
        </p:nvSpPr>
        <p:spPr>
          <a:xfrm>
            <a:off x="14722538" y="769132"/>
            <a:ext cx="1038273" cy="259568"/>
          </a:xfrm>
          <a:custGeom>
            <a:avLst/>
            <a:gdLst/>
            <a:ahLst/>
            <a:cxnLst/>
            <a:rect l="l" t="t" r="r" b="b"/>
            <a:pathLst>
              <a:path w="1038273" h="259568" extrusionOk="0">
                <a:moveTo>
                  <a:pt x="0" y="0"/>
                </a:moveTo>
                <a:lnTo>
                  <a:pt x="1038273" y="0"/>
                </a:lnTo>
                <a:lnTo>
                  <a:pt x="1038273" y="259568"/>
                </a:lnTo>
                <a:lnTo>
                  <a:pt x="0" y="259568"/>
                </a:lnTo>
                <a:lnTo>
                  <a:pt x="0" y="0"/>
                </a:lnTo>
                <a:close/>
              </a:path>
            </a:pathLst>
          </a:custGeom>
          <a:blipFill rotWithShape="1">
            <a:blip r:embed="rId3">
              <a:alphaModFix/>
            </a:blip>
            <a:stretch>
              <a:fillRect/>
            </a:stretch>
          </a:blipFill>
          <a:ln>
            <a:noFill/>
          </a:ln>
        </p:spPr>
        <p:txBody>
          <a:bodyPr/>
          <a:lstStyle/>
          <a:p>
            <a:endParaRPr lang="en-US"/>
          </a:p>
        </p:txBody>
      </p:sp>
      <p:sp>
        <p:nvSpPr>
          <p:cNvPr id="184" name="Google Shape;184;p18"/>
          <p:cNvSpPr txBox="1"/>
          <p:nvPr/>
        </p:nvSpPr>
        <p:spPr>
          <a:xfrm>
            <a:off x="1060300" y="2480975"/>
            <a:ext cx="9623400" cy="8281200"/>
          </a:xfrm>
          <a:prstGeom prst="rect">
            <a:avLst/>
          </a:prstGeom>
          <a:noFill/>
          <a:ln>
            <a:noFill/>
          </a:ln>
        </p:spPr>
        <p:txBody>
          <a:bodyPr spcFirstLastPara="1" wrap="square" lIns="91425" tIns="91425" rIns="91425" bIns="91425" anchor="t" anchorCtr="0">
            <a:spAutoFit/>
          </a:bodyPr>
          <a:lstStyle/>
          <a:p>
            <a:pPr marL="457200" lvl="0" indent="-431800" algn="l" rtl="0">
              <a:spcBef>
                <a:spcPts val="0"/>
              </a:spcBef>
              <a:spcAft>
                <a:spcPts val="0"/>
              </a:spcAft>
              <a:buClr>
                <a:schemeClr val="dk1"/>
              </a:buClr>
              <a:buSzPts val="3200"/>
              <a:buChar char="●"/>
            </a:pPr>
            <a:r>
              <a:rPr lang="en-US" sz="3200" b="1">
                <a:solidFill>
                  <a:schemeClr val="dk1"/>
                </a:solidFill>
              </a:rPr>
              <a:t>Immersive Visualization Techniques:</a:t>
            </a:r>
            <a:endParaRPr sz="3200" b="1">
              <a:solidFill>
                <a:schemeClr val="dk1"/>
              </a:solidFill>
            </a:endParaRPr>
          </a:p>
          <a:p>
            <a:pPr marL="457200" lvl="0" indent="0" algn="l" rtl="0">
              <a:spcBef>
                <a:spcPts val="0"/>
              </a:spcBef>
              <a:spcAft>
                <a:spcPts val="0"/>
              </a:spcAft>
              <a:buNone/>
            </a:pPr>
            <a:endParaRPr sz="3200" b="1">
              <a:solidFill>
                <a:schemeClr val="dk1"/>
              </a:solidFill>
            </a:endParaRPr>
          </a:p>
          <a:p>
            <a:pPr marL="1371600" lvl="2" indent="-431800" algn="l" rtl="0">
              <a:spcBef>
                <a:spcPts val="0"/>
              </a:spcBef>
              <a:spcAft>
                <a:spcPts val="0"/>
              </a:spcAft>
              <a:buClr>
                <a:schemeClr val="dk1"/>
              </a:buClr>
              <a:buSzPts val="3200"/>
              <a:buChar char="■"/>
            </a:pPr>
            <a:r>
              <a:rPr lang="en-US" sz="3200" b="1">
                <a:solidFill>
                  <a:schemeClr val="dk1"/>
                </a:solidFill>
              </a:rPr>
              <a:t>Embodied Interaction:</a:t>
            </a:r>
            <a:r>
              <a:rPr lang="en-US" sz="3200">
                <a:solidFill>
                  <a:schemeClr val="dk1"/>
                </a:solidFill>
              </a:rPr>
              <a:t> Natural gestures and gaze tracking for interaction (e.g., Gaze-based object reveal in VR)</a:t>
            </a:r>
            <a:endParaRPr sz="3200">
              <a:solidFill>
                <a:schemeClr val="dk1"/>
              </a:solidFill>
            </a:endParaRPr>
          </a:p>
          <a:p>
            <a:pPr marL="1371600" lvl="0" indent="0" algn="l" rtl="0">
              <a:spcBef>
                <a:spcPts val="0"/>
              </a:spcBef>
              <a:spcAft>
                <a:spcPts val="0"/>
              </a:spcAft>
              <a:buNone/>
            </a:pPr>
            <a:endParaRPr sz="3200">
              <a:solidFill>
                <a:schemeClr val="dk1"/>
              </a:solidFill>
            </a:endParaRPr>
          </a:p>
          <a:p>
            <a:pPr marL="1371600" lvl="2" indent="-431800" algn="l" rtl="0">
              <a:spcBef>
                <a:spcPts val="0"/>
              </a:spcBef>
              <a:spcAft>
                <a:spcPts val="0"/>
              </a:spcAft>
              <a:buClr>
                <a:schemeClr val="dk1"/>
              </a:buClr>
              <a:buSzPts val="3200"/>
              <a:buChar char="■"/>
            </a:pPr>
            <a:r>
              <a:rPr lang="en-US" sz="3200" b="1">
                <a:solidFill>
                  <a:schemeClr val="dk1"/>
                </a:solidFill>
              </a:rPr>
              <a:t>Space-Filling Displays:</a:t>
            </a:r>
            <a:r>
              <a:rPr lang="en-US" sz="3200">
                <a:solidFill>
                  <a:schemeClr val="dk1"/>
                </a:solidFill>
              </a:rPr>
              <a:t> Immersive environments for large datasets without clutter (e.g., Stock market trends as walkable line charts)</a:t>
            </a:r>
            <a:endParaRPr sz="3200">
              <a:solidFill>
                <a:schemeClr val="dk1"/>
              </a:solidFill>
            </a:endParaRPr>
          </a:p>
          <a:p>
            <a:pPr marL="1371600" lvl="0" indent="0" algn="l" rtl="0">
              <a:spcBef>
                <a:spcPts val="0"/>
              </a:spcBef>
              <a:spcAft>
                <a:spcPts val="0"/>
              </a:spcAft>
              <a:buNone/>
            </a:pPr>
            <a:endParaRPr sz="3200">
              <a:solidFill>
                <a:schemeClr val="dk1"/>
              </a:solidFill>
            </a:endParaRPr>
          </a:p>
          <a:p>
            <a:pPr marL="1371600" lvl="2" indent="-431800" algn="l" rtl="0">
              <a:spcBef>
                <a:spcPts val="0"/>
              </a:spcBef>
              <a:spcAft>
                <a:spcPts val="0"/>
              </a:spcAft>
              <a:buClr>
                <a:schemeClr val="dk1"/>
              </a:buClr>
              <a:buSzPts val="3200"/>
              <a:buChar char="■"/>
            </a:pPr>
            <a:r>
              <a:rPr lang="en-US" sz="3200" b="1">
                <a:solidFill>
                  <a:schemeClr val="dk1"/>
                </a:solidFill>
              </a:rPr>
              <a:t>Interactive Techniques:</a:t>
            </a:r>
            <a:r>
              <a:rPr lang="en-US" sz="3200">
                <a:solidFill>
                  <a:schemeClr val="dk1"/>
                </a:solidFill>
              </a:rPr>
              <a:t> User-driven exploration with virtual tools (e.g., Virtualitics: AI-powered collaborative analysis).</a:t>
            </a:r>
            <a:endParaRPr sz="3200">
              <a:solidFill>
                <a:schemeClr val="dk1"/>
              </a:solidFill>
            </a:endParaRPr>
          </a:p>
          <a:p>
            <a:pPr marL="1371600" lvl="0" indent="0" algn="l" rtl="0">
              <a:spcBef>
                <a:spcPts val="0"/>
              </a:spcBef>
              <a:spcAft>
                <a:spcPts val="0"/>
              </a:spcAft>
              <a:buNone/>
            </a:pPr>
            <a:endParaRPr sz="3200">
              <a:solidFill>
                <a:schemeClr val="dk1"/>
              </a:solidFill>
              <a:latin typeface="Calibri"/>
              <a:ea typeface="Calibri"/>
              <a:cs typeface="Calibri"/>
              <a:sym typeface="Calibri"/>
            </a:endParaRPr>
          </a:p>
          <a:p>
            <a:pPr marL="1371600" lvl="0" indent="0" algn="l" rtl="0">
              <a:spcBef>
                <a:spcPts val="0"/>
              </a:spcBef>
              <a:spcAft>
                <a:spcPts val="0"/>
              </a:spcAft>
              <a:buNone/>
            </a:pPr>
            <a:endParaRPr/>
          </a:p>
        </p:txBody>
      </p:sp>
      <p:pic>
        <p:nvPicPr>
          <p:cNvPr id="185" name="Google Shape;185;p18"/>
          <p:cNvPicPr preferRelativeResize="0"/>
          <p:nvPr/>
        </p:nvPicPr>
        <p:blipFill>
          <a:blip r:embed="rId4">
            <a:alphaModFix/>
          </a:blip>
          <a:stretch>
            <a:fillRect/>
          </a:stretch>
        </p:blipFill>
        <p:spPr>
          <a:xfrm>
            <a:off x="10270963" y="385538"/>
            <a:ext cx="5565800" cy="3409280"/>
          </a:xfrm>
          <a:prstGeom prst="rect">
            <a:avLst/>
          </a:prstGeom>
          <a:noFill/>
          <a:ln>
            <a:noFill/>
          </a:ln>
        </p:spPr>
      </p:pic>
      <p:pic>
        <p:nvPicPr>
          <p:cNvPr id="186" name="Google Shape;186;p18"/>
          <p:cNvPicPr preferRelativeResize="0"/>
          <p:nvPr/>
        </p:nvPicPr>
        <p:blipFill>
          <a:blip r:embed="rId5">
            <a:alphaModFix/>
          </a:blip>
          <a:stretch>
            <a:fillRect/>
          </a:stretch>
        </p:blipFill>
        <p:spPr>
          <a:xfrm>
            <a:off x="12844225" y="3794825"/>
            <a:ext cx="5377677" cy="3225550"/>
          </a:xfrm>
          <a:prstGeom prst="rect">
            <a:avLst/>
          </a:prstGeom>
          <a:noFill/>
          <a:ln>
            <a:noFill/>
          </a:ln>
        </p:spPr>
      </p:pic>
      <p:pic>
        <p:nvPicPr>
          <p:cNvPr id="187" name="Google Shape;187;p18"/>
          <p:cNvPicPr preferRelativeResize="0"/>
          <p:nvPr/>
        </p:nvPicPr>
        <p:blipFill>
          <a:blip r:embed="rId6">
            <a:alphaModFix/>
          </a:blip>
          <a:stretch>
            <a:fillRect/>
          </a:stretch>
        </p:blipFill>
        <p:spPr>
          <a:xfrm>
            <a:off x="10082050" y="7020375"/>
            <a:ext cx="5754701" cy="3114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grpSp>
        <p:nvGrpSpPr>
          <p:cNvPr id="192" name="Google Shape;192;p19"/>
          <p:cNvGrpSpPr/>
          <p:nvPr/>
        </p:nvGrpSpPr>
        <p:grpSpPr>
          <a:xfrm rot="-5400000">
            <a:off x="4099673" y="-3194962"/>
            <a:ext cx="1024540" cy="9839133"/>
            <a:chOff x="0" y="-38100"/>
            <a:chExt cx="269836" cy="1596329"/>
          </a:xfrm>
        </p:grpSpPr>
        <p:sp>
          <p:nvSpPr>
            <p:cNvPr id="193" name="Google Shape;193;p19"/>
            <p:cNvSpPr/>
            <p:nvPr/>
          </p:nvSpPr>
          <p:spPr>
            <a:xfrm>
              <a:off x="0" y="0"/>
              <a:ext cx="269836" cy="1558229"/>
            </a:xfrm>
            <a:custGeom>
              <a:avLst/>
              <a:gdLst/>
              <a:ahLst/>
              <a:cxnLst/>
              <a:rect l="l" t="t" r="r" b="b"/>
              <a:pathLst>
                <a:path w="269836" h="1558229" extrusionOk="0">
                  <a:moveTo>
                    <a:pt x="120905" y="0"/>
                  </a:moveTo>
                  <a:lnTo>
                    <a:pt x="148931" y="0"/>
                  </a:lnTo>
                  <a:cubicBezTo>
                    <a:pt x="215705" y="0"/>
                    <a:pt x="269836" y="54131"/>
                    <a:pt x="269836" y="120905"/>
                  </a:cubicBezTo>
                  <a:lnTo>
                    <a:pt x="269836" y="1437324"/>
                  </a:lnTo>
                  <a:cubicBezTo>
                    <a:pt x="269836" y="1504098"/>
                    <a:pt x="215705" y="1558229"/>
                    <a:pt x="148931" y="1558229"/>
                  </a:cubicBezTo>
                  <a:lnTo>
                    <a:pt x="120905" y="1558229"/>
                  </a:lnTo>
                  <a:cubicBezTo>
                    <a:pt x="54131" y="1558229"/>
                    <a:pt x="0" y="1504098"/>
                    <a:pt x="0" y="1437324"/>
                  </a:cubicBezTo>
                  <a:lnTo>
                    <a:pt x="0" y="120905"/>
                  </a:lnTo>
                  <a:cubicBezTo>
                    <a:pt x="0" y="54131"/>
                    <a:pt x="54131" y="0"/>
                    <a:pt x="120905" y="0"/>
                  </a:cubicBezTo>
                  <a:close/>
                </a:path>
              </a:pathLst>
            </a:custGeom>
            <a:solidFill>
              <a:srgbClr val="1B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txBox="1"/>
            <p:nvPr/>
          </p:nvSpPr>
          <p:spPr>
            <a:xfrm>
              <a:off x="0" y="-38100"/>
              <a:ext cx="269700" cy="1596300"/>
            </a:xfrm>
            <a:prstGeom prst="rect">
              <a:avLst/>
            </a:prstGeom>
            <a:noFill/>
            <a:ln>
              <a:noFill/>
            </a:ln>
          </p:spPr>
          <p:txBody>
            <a:bodyPr spcFirstLastPara="1" wrap="square" lIns="50800" tIns="50800" rIns="50800" bIns="50800" anchor="ctr" anchorCtr="0">
              <a:noAutofit/>
            </a:bodyPr>
            <a:lstStyle/>
            <a:p>
              <a:pPr marL="0" marR="0" lvl="0" indent="0" algn="l"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5" name="Google Shape;195;p19"/>
          <p:cNvSpPr txBox="1"/>
          <p:nvPr/>
        </p:nvSpPr>
        <p:spPr>
          <a:xfrm>
            <a:off x="1060299" y="1376350"/>
            <a:ext cx="8982300" cy="5694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699" b="1">
                <a:solidFill>
                  <a:srgbClr val="FFFFFF"/>
                </a:solidFill>
              </a:rPr>
              <a:t>KEY CONCEPTS</a:t>
            </a:r>
            <a:endParaRPr/>
          </a:p>
        </p:txBody>
      </p:sp>
      <p:sp>
        <p:nvSpPr>
          <p:cNvPr id="196" name="Google Shape;196;p19"/>
          <p:cNvSpPr txBox="1"/>
          <p:nvPr/>
        </p:nvSpPr>
        <p:spPr>
          <a:xfrm>
            <a:off x="1060293" y="3079274"/>
            <a:ext cx="8115300" cy="215400"/>
          </a:xfrm>
          <a:prstGeom prst="rect">
            <a:avLst/>
          </a:prstGeom>
          <a:noFill/>
          <a:ln>
            <a:noFill/>
          </a:ln>
        </p:spPr>
        <p:txBody>
          <a:bodyPr spcFirstLastPara="1" wrap="square" lIns="0" tIns="0" rIns="0" bIns="0" anchor="t" anchorCtr="0">
            <a:spAutoFit/>
          </a:bodyPr>
          <a:lstStyle/>
          <a:p>
            <a:pPr marL="0" marR="0" lvl="0" indent="0" algn="l" rtl="0">
              <a:lnSpc>
                <a:spcPct val="139963"/>
              </a:lnSpc>
              <a:spcBef>
                <a:spcPts val="0"/>
              </a:spcBef>
              <a:spcAft>
                <a:spcPts val="0"/>
              </a:spcAft>
              <a:buNone/>
            </a:pPr>
            <a:endParaRPr/>
          </a:p>
        </p:txBody>
      </p:sp>
      <p:sp>
        <p:nvSpPr>
          <p:cNvPr id="197" name="Google Shape;197;p19"/>
          <p:cNvSpPr/>
          <p:nvPr/>
        </p:nvSpPr>
        <p:spPr>
          <a:xfrm>
            <a:off x="793084" y="9160013"/>
            <a:ext cx="1038273" cy="259568"/>
          </a:xfrm>
          <a:custGeom>
            <a:avLst/>
            <a:gdLst/>
            <a:ahLst/>
            <a:cxnLst/>
            <a:rect l="l" t="t" r="r" b="b"/>
            <a:pathLst>
              <a:path w="1038273" h="259568" extrusionOk="0">
                <a:moveTo>
                  <a:pt x="0" y="0"/>
                </a:moveTo>
                <a:lnTo>
                  <a:pt x="1038273" y="0"/>
                </a:lnTo>
                <a:lnTo>
                  <a:pt x="1038273" y="259569"/>
                </a:lnTo>
                <a:lnTo>
                  <a:pt x="0" y="259569"/>
                </a:lnTo>
                <a:lnTo>
                  <a:pt x="0" y="0"/>
                </a:lnTo>
                <a:close/>
              </a:path>
            </a:pathLst>
          </a:custGeom>
          <a:blipFill rotWithShape="1">
            <a:blip r:embed="rId3">
              <a:alphaModFix/>
            </a:blip>
            <a:stretch>
              <a:fillRect/>
            </a:stretch>
          </a:blipFill>
          <a:ln>
            <a:noFill/>
          </a:ln>
        </p:spPr>
        <p:txBody>
          <a:bodyPr/>
          <a:lstStyle/>
          <a:p>
            <a:endParaRPr lang="en-US"/>
          </a:p>
        </p:txBody>
      </p:sp>
      <p:sp>
        <p:nvSpPr>
          <p:cNvPr id="198" name="Google Shape;198;p19"/>
          <p:cNvSpPr/>
          <p:nvPr/>
        </p:nvSpPr>
        <p:spPr>
          <a:xfrm>
            <a:off x="14722538" y="769132"/>
            <a:ext cx="1038273" cy="259568"/>
          </a:xfrm>
          <a:custGeom>
            <a:avLst/>
            <a:gdLst/>
            <a:ahLst/>
            <a:cxnLst/>
            <a:rect l="l" t="t" r="r" b="b"/>
            <a:pathLst>
              <a:path w="1038273" h="259568" extrusionOk="0">
                <a:moveTo>
                  <a:pt x="0" y="0"/>
                </a:moveTo>
                <a:lnTo>
                  <a:pt x="1038273" y="0"/>
                </a:lnTo>
                <a:lnTo>
                  <a:pt x="1038273" y="259568"/>
                </a:lnTo>
                <a:lnTo>
                  <a:pt x="0" y="259568"/>
                </a:lnTo>
                <a:lnTo>
                  <a:pt x="0" y="0"/>
                </a:lnTo>
                <a:close/>
              </a:path>
            </a:pathLst>
          </a:custGeom>
          <a:blipFill rotWithShape="1">
            <a:blip r:embed="rId3">
              <a:alphaModFix/>
            </a:blip>
            <a:stretch>
              <a:fillRect/>
            </a:stretch>
          </a:blipFill>
          <a:ln>
            <a:noFill/>
          </a:ln>
        </p:spPr>
        <p:txBody>
          <a:bodyPr/>
          <a:lstStyle/>
          <a:p>
            <a:endParaRPr lang="en-US"/>
          </a:p>
        </p:txBody>
      </p:sp>
      <p:sp>
        <p:nvSpPr>
          <p:cNvPr id="199" name="Google Shape;199;p19"/>
          <p:cNvSpPr txBox="1"/>
          <p:nvPr/>
        </p:nvSpPr>
        <p:spPr>
          <a:xfrm>
            <a:off x="472950" y="2620450"/>
            <a:ext cx="17342100" cy="7296000"/>
          </a:xfrm>
          <a:prstGeom prst="rect">
            <a:avLst/>
          </a:prstGeom>
          <a:noFill/>
          <a:ln>
            <a:noFill/>
          </a:ln>
        </p:spPr>
        <p:txBody>
          <a:bodyPr spcFirstLastPara="1" wrap="square" lIns="91425" tIns="91425" rIns="91425" bIns="91425" anchor="t" anchorCtr="0">
            <a:spAutoFit/>
          </a:bodyPr>
          <a:lstStyle/>
          <a:p>
            <a:pPr marL="457200" lvl="0" indent="-431800" algn="l" rtl="0">
              <a:spcBef>
                <a:spcPts val="0"/>
              </a:spcBef>
              <a:spcAft>
                <a:spcPts val="0"/>
              </a:spcAft>
              <a:buClr>
                <a:schemeClr val="dk1"/>
              </a:buClr>
              <a:buSzPts val="3200"/>
              <a:buChar char="●"/>
            </a:pPr>
            <a:r>
              <a:rPr lang="en-US" sz="3200" b="1">
                <a:solidFill>
                  <a:schemeClr val="dk1"/>
                </a:solidFill>
              </a:rPr>
              <a:t>User Experience and Cognitive Load:</a:t>
            </a:r>
            <a:endParaRPr sz="3200" b="1">
              <a:solidFill>
                <a:schemeClr val="dk1"/>
              </a:solidFill>
            </a:endParaRPr>
          </a:p>
          <a:p>
            <a:pPr marL="457200" lvl="0" indent="0" algn="l" rtl="0">
              <a:spcBef>
                <a:spcPts val="0"/>
              </a:spcBef>
              <a:spcAft>
                <a:spcPts val="0"/>
              </a:spcAft>
              <a:buNone/>
            </a:pPr>
            <a:endParaRPr sz="3200" b="1">
              <a:solidFill>
                <a:schemeClr val="dk1"/>
              </a:solidFill>
            </a:endParaRPr>
          </a:p>
          <a:p>
            <a:pPr marL="1371600" lvl="2" indent="-431800" algn="l" rtl="0">
              <a:spcBef>
                <a:spcPts val="0"/>
              </a:spcBef>
              <a:spcAft>
                <a:spcPts val="0"/>
              </a:spcAft>
              <a:buClr>
                <a:schemeClr val="dk1"/>
              </a:buClr>
              <a:buSzPts val="3200"/>
              <a:buChar char="■"/>
            </a:pPr>
            <a:r>
              <a:rPr lang="en-US" sz="3200" b="1">
                <a:solidFill>
                  <a:schemeClr val="dk1"/>
                </a:solidFill>
              </a:rPr>
              <a:t>Emotional Engagement:</a:t>
            </a:r>
            <a:r>
              <a:rPr lang="en-US" sz="3200">
                <a:solidFill>
                  <a:schemeClr val="dk1"/>
                </a:solidFill>
              </a:rPr>
              <a:t> Emotions (fear, stress) drive engagement. Visual/auditory cues and gradual build-up enhance impact</a:t>
            </a:r>
            <a:endParaRPr sz="3200">
              <a:solidFill>
                <a:schemeClr val="dk1"/>
              </a:solidFill>
            </a:endParaRPr>
          </a:p>
          <a:p>
            <a:pPr marL="1371600" lvl="0" indent="0" algn="l" rtl="0">
              <a:spcBef>
                <a:spcPts val="0"/>
              </a:spcBef>
              <a:spcAft>
                <a:spcPts val="0"/>
              </a:spcAft>
              <a:buNone/>
            </a:pPr>
            <a:endParaRPr sz="3200">
              <a:solidFill>
                <a:schemeClr val="dk1"/>
              </a:solidFill>
            </a:endParaRPr>
          </a:p>
          <a:p>
            <a:pPr marL="1371600" lvl="2" indent="-431800" algn="l" rtl="0">
              <a:spcBef>
                <a:spcPts val="0"/>
              </a:spcBef>
              <a:spcAft>
                <a:spcPts val="0"/>
              </a:spcAft>
              <a:buClr>
                <a:schemeClr val="dk1"/>
              </a:buClr>
              <a:buSzPts val="3200"/>
              <a:buChar char="■"/>
            </a:pPr>
            <a:r>
              <a:rPr lang="en-US" sz="3200" b="1">
                <a:solidFill>
                  <a:schemeClr val="dk1"/>
                </a:solidFill>
              </a:rPr>
              <a:t>Natural VR Interaction:</a:t>
            </a:r>
            <a:r>
              <a:rPr lang="en-US" sz="3200">
                <a:solidFill>
                  <a:schemeClr val="dk1"/>
                </a:solidFill>
              </a:rPr>
              <a:t> Gaze-based interactions and adaptive colliders for intuitive exploration</a:t>
            </a:r>
            <a:endParaRPr sz="3200">
              <a:solidFill>
                <a:schemeClr val="dk1"/>
              </a:solidFill>
            </a:endParaRPr>
          </a:p>
          <a:p>
            <a:pPr marL="1371600" lvl="0" indent="0" algn="l" rtl="0">
              <a:spcBef>
                <a:spcPts val="0"/>
              </a:spcBef>
              <a:spcAft>
                <a:spcPts val="0"/>
              </a:spcAft>
              <a:buNone/>
            </a:pPr>
            <a:endParaRPr sz="3200">
              <a:solidFill>
                <a:schemeClr val="dk1"/>
              </a:solidFill>
            </a:endParaRPr>
          </a:p>
          <a:p>
            <a:pPr marL="1371600" lvl="2" indent="-431800" algn="l" rtl="0">
              <a:spcBef>
                <a:spcPts val="0"/>
              </a:spcBef>
              <a:spcAft>
                <a:spcPts val="0"/>
              </a:spcAft>
              <a:buClr>
                <a:schemeClr val="dk1"/>
              </a:buClr>
              <a:buSzPts val="3200"/>
              <a:buChar char="■"/>
            </a:pPr>
            <a:r>
              <a:rPr lang="en-US" sz="3200" b="1">
                <a:solidFill>
                  <a:schemeClr val="dk1"/>
                </a:solidFill>
              </a:rPr>
              <a:t>Cognitive Load:</a:t>
            </a:r>
            <a:r>
              <a:rPr lang="en-US" sz="3200">
                <a:solidFill>
                  <a:schemeClr val="dk1"/>
                </a:solidFill>
              </a:rPr>
              <a:t> Minimize fatigue with careful triggers and feedback</a:t>
            </a:r>
            <a:endParaRPr sz="3200">
              <a:solidFill>
                <a:schemeClr val="dk1"/>
              </a:solidFill>
            </a:endParaRPr>
          </a:p>
          <a:p>
            <a:pPr marL="1371600" lvl="0" indent="0" algn="l" rtl="0">
              <a:spcBef>
                <a:spcPts val="0"/>
              </a:spcBef>
              <a:spcAft>
                <a:spcPts val="0"/>
              </a:spcAft>
              <a:buNone/>
            </a:pPr>
            <a:endParaRPr sz="3200">
              <a:solidFill>
                <a:schemeClr val="dk1"/>
              </a:solidFill>
            </a:endParaRPr>
          </a:p>
          <a:p>
            <a:pPr marL="1371600" lvl="2" indent="-431800" algn="l" rtl="0">
              <a:spcBef>
                <a:spcPts val="0"/>
              </a:spcBef>
              <a:spcAft>
                <a:spcPts val="0"/>
              </a:spcAft>
              <a:buClr>
                <a:schemeClr val="dk1"/>
              </a:buClr>
              <a:buSzPts val="3200"/>
              <a:buChar char="■"/>
            </a:pPr>
            <a:r>
              <a:rPr lang="en-US" sz="3200" b="1">
                <a:solidFill>
                  <a:schemeClr val="dk1"/>
                </a:solidFill>
              </a:rPr>
              <a:t>Personalized Storytelling:</a:t>
            </a:r>
            <a:r>
              <a:rPr lang="en-US" sz="3200">
                <a:solidFill>
                  <a:schemeClr val="dk1"/>
                </a:solidFill>
              </a:rPr>
              <a:t> Gaze-based interactions create unique narratives</a:t>
            </a:r>
            <a:endParaRPr sz="3200">
              <a:solidFill>
                <a:schemeClr val="dk1"/>
              </a:solidFill>
            </a:endParaRPr>
          </a:p>
          <a:p>
            <a:pPr marL="1371600" lvl="0" indent="0" algn="l" rtl="0">
              <a:spcBef>
                <a:spcPts val="0"/>
              </a:spcBef>
              <a:spcAft>
                <a:spcPts val="0"/>
              </a:spcAft>
              <a:buNone/>
            </a:pPr>
            <a:endParaRPr sz="3200">
              <a:solidFill>
                <a:schemeClr val="dk1"/>
              </a:solidFill>
            </a:endParaRPr>
          </a:p>
          <a:p>
            <a:pPr marL="1371600" lvl="2" indent="-431800" algn="l" rtl="0">
              <a:spcBef>
                <a:spcPts val="0"/>
              </a:spcBef>
              <a:spcAft>
                <a:spcPts val="0"/>
              </a:spcAft>
              <a:buClr>
                <a:schemeClr val="dk1"/>
              </a:buClr>
              <a:buSzPts val="3200"/>
              <a:buChar char="■"/>
            </a:pPr>
            <a:r>
              <a:rPr lang="en-US" sz="3200" b="1">
                <a:solidFill>
                  <a:schemeClr val="dk1"/>
                </a:solidFill>
              </a:rPr>
              <a:t>Balance Exploration &amp; Guidance:</a:t>
            </a:r>
            <a:r>
              <a:rPr lang="en-US" sz="3200">
                <a:solidFill>
                  <a:schemeClr val="dk1"/>
                </a:solidFill>
              </a:rPr>
              <a:t> Ensure immersive and accessible experiences.</a:t>
            </a:r>
            <a:endParaRPr sz="3200">
              <a:solidFill>
                <a:schemeClr val="dk1"/>
              </a:solidFill>
            </a:endParaRPr>
          </a:p>
          <a:p>
            <a:pPr marL="1371600" lvl="0" indent="0" algn="l" rtl="0">
              <a:spcBef>
                <a:spcPts val="0"/>
              </a:spcBef>
              <a:spcAft>
                <a:spcPts val="0"/>
              </a:spcAft>
              <a:buNone/>
            </a:pPr>
            <a:endParaRPr sz="3200">
              <a:solidFill>
                <a:schemeClr val="dk1"/>
              </a:solidFill>
            </a:endParaRPr>
          </a:p>
          <a:p>
            <a:pPr marL="137160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pSp>
        <p:nvGrpSpPr>
          <p:cNvPr id="204" name="Google Shape;204;p20"/>
          <p:cNvGrpSpPr/>
          <p:nvPr/>
        </p:nvGrpSpPr>
        <p:grpSpPr>
          <a:xfrm rot="-5400000">
            <a:off x="3743773" y="-4020649"/>
            <a:ext cx="1024540" cy="9839133"/>
            <a:chOff x="0" y="-38100"/>
            <a:chExt cx="269836" cy="1596329"/>
          </a:xfrm>
        </p:grpSpPr>
        <p:sp>
          <p:nvSpPr>
            <p:cNvPr id="205" name="Google Shape;205;p20"/>
            <p:cNvSpPr/>
            <p:nvPr/>
          </p:nvSpPr>
          <p:spPr>
            <a:xfrm>
              <a:off x="0" y="0"/>
              <a:ext cx="269836" cy="1558229"/>
            </a:xfrm>
            <a:custGeom>
              <a:avLst/>
              <a:gdLst/>
              <a:ahLst/>
              <a:cxnLst/>
              <a:rect l="l" t="t" r="r" b="b"/>
              <a:pathLst>
                <a:path w="269836" h="1558229" extrusionOk="0">
                  <a:moveTo>
                    <a:pt x="120905" y="0"/>
                  </a:moveTo>
                  <a:lnTo>
                    <a:pt x="148931" y="0"/>
                  </a:lnTo>
                  <a:cubicBezTo>
                    <a:pt x="215705" y="0"/>
                    <a:pt x="269836" y="54131"/>
                    <a:pt x="269836" y="120905"/>
                  </a:cubicBezTo>
                  <a:lnTo>
                    <a:pt x="269836" y="1437324"/>
                  </a:lnTo>
                  <a:cubicBezTo>
                    <a:pt x="269836" y="1504098"/>
                    <a:pt x="215705" y="1558229"/>
                    <a:pt x="148931" y="1558229"/>
                  </a:cubicBezTo>
                  <a:lnTo>
                    <a:pt x="120905" y="1558229"/>
                  </a:lnTo>
                  <a:cubicBezTo>
                    <a:pt x="54131" y="1558229"/>
                    <a:pt x="0" y="1504098"/>
                    <a:pt x="0" y="1437324"/>
                  </a:cubicBezTo>
                  <a:lnTo>
                    <a:pt x="0" y="120905"/>
                  </a:lnTo>
                  <a:cubicBezTo>
                    <a:pt x="0" y="54131"/>
                    <a:pt x="54131" y="0"/>
                    <a:pt x="120905" y="0"/>
                  </a:cubicBezTo>
                  <a:close/>
                </a:path>
              </a:pathLst>
            </a:custGeom>
            <a:solidFill>
              <a:srgbClr val="1B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txBox="1"/>
            <p:nvPr/>
          </p:nvSpPr>
          <p:spPr>
            <a:xfrm>
              <a:off x="0" y="-38100"/>
              <a:ext cx="269700" cy="1596300"/>
            </a:xfrm>
            <a:prstGeom prst="rect">
              <a:avLst/>
            </a:prstGeom>
            <a:noFill/>
            <a:ln>
              <a:noFill/>
            </a:ln>
          </p:spPr>
          <p:txBody>
            <a:bodyPr spcFirstLastPara="1" wrap="square" lIns="50800" tIns="50800" rIns="50800" bIns="50800" anchor="ctr" anchorCtr="0">
              <a:noAutofit/>
            </a:bodyPr>
            <a:lstStyle/>
            <a:p>
              <a:pPr marL="0" marR="0" lvl="0" indent="0" algn="l"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7" name="Google Shape;207;p20"/>
          <p:cNvSpPr txBox="1"/>
          <p:nvPr/>
        </p:nvSpPr>
        <p:spPr>
          <a:xfrm>
            <a:off x="626799" y="614213"/>
            <a:ext cx="8982300" cy="5694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699" b="1">
                <a:solidFill>
                  <a:srgbClr val="FFFFFF"/>
                </a:solidFill>
              </a:rPr>
              <a:t>ILLUSTRATION VIDEO</a:t>
            </a:r>
            <a:endParaRPr/>
          </a:p>
        </p:txBody>
      </p:sp>
      <p:sp>
        <p:nvSpPr>
          <p:cNvPr id="208" name="Google Shape;208;p20"/>
          <p:cNvSpPr txBox="1"/>
          <p:nvPr/>
        </p:nvSpPr>
        <p:spPr>
          <a:xfrm>
            <a:off x="1060293" y="3079274"/>
            <a:ext cx="8115300" cy="215400"/>
          </a:xfrm>
          <a:prstGeom prst="rect">
            <a:avLst/>
          </a:prstGeom>
          <a:noFill/>
          <a:ln>
            <a:noFill/>
          </a:ln>
        </p:spPr>
        <p:txBody>
          <a:bodyPr spcFirstLastPara="1" wrap="square" lIns="0" tIns="0" rIns="0" bIns="0" anchor="t" anchorCtr="0">
            <a:spAutoFit/>
          </a:bodyPr>
          <a:lstStyle/>
          <a:p>
            <a:pPr marL="0" marR="0" lvl="0" indent="0" algn="l" rtl="0">
              <a:lnSpc>
                <a:spcPct val="139963"/>
              </a:lnSpc>
              <a:spcBef>
                <a:spcPts val="0"/>
              </a:spcBef>
              <a:spcAft>
                <a:spcPts val="0"/>
              </a:spcAft>
              <a:buNone/>
            </a:pPr>
            <a:endParaRPr/>
          </a:p>
        </p:txBody>
      </p:sp>
      <p:sp>
        <p:nvSpPr>
          <p:cNvPr id="209" name="Google Shape;209;p20"/>
          <p:cNvSpPr/>
          <p:nvPr/>
        </p:nvSpPr>
        <p:spPr>
          <a:xfrm>
            <a:off x="793084" y="9160013"/>
            <a:ext cx="1038273" cy="259568"/>
          </a:xfrm>
          <a:custGeom>
            <a:avLst/>
            <a:gdLst/>
            <a:ahLst/>
            <a:cxnLst/>
            <a:rect l="l" t="t" r="r" b="b"/>
            <a:pathLst>
              <a:path w="1038273" h="259568" extrusionOk="0">
                <a:moveTo>
                  <a:pt x="0" y="0"/>
                </a:moveTo>
                <a:lnTo>
                  <a:pt x="1038273" y="0"/>
                </a:lnTo>
                <a:lnTo>
                  <a:pt x="1038273" y="259569"/>
                </a:lnTo>
                <a:lnTo>
                  <a:pt x="0" y="259569"/>
                </a:lnTo>
                <a:lnTo>
                  <a:pt x="0" y="0"/>
                </a:lnTo>
                <a:close/>
              </a:path>
            </a:pathLst>
          </a:custGeom>
          <a:blipFill rotWithShape="1">
            <a:blip r:embed="rId3">
              <a:alphaModFix/>
            </a:blip>
            <a:stretch>
              <a:fillRect/>
            </a:stretch>
          </a:blipFill>
          <a:ln>
            <a:noFill/>
          </a:ln>
        </p:spPr>
        <p:txBody>
          <a:bodyPr/>
          <a:lstStyle/>
          <a:p>
            <a:endParaRPr lang="en-US"/>
          </a:p>
        </p:txBody>
      </p:sp>
      <p:sp>
        <p:nvSpPr>
          <p:cNvPr id="210" name="Google Shape;210;p20"/>
          <p:cNvSpPr/>
          <p:nvPr/>
        </p:nvSpPr>
        <p:spPr>
          <a:xfrm>
            <a:off x="14722538" y="769132"/>
            <a:ext cx="1038273" cy="259568"/>
          </a:xfrm>
          <a:custGeom>
            <a:avLst/>
            <a:gdLst/>
            <a:ahLst/>
            <a:cxnLst/>
            <a:rect l="l" t="t" r="r" b="b"/>
            <a:pathLst>
              <a:path w="1038273" h="259568" extrusionOk="0">
                <a:moveTo>
                  <a:pt x="0" y="0"/>
                </a:moveTo>
                <a:lnTo>
                  <a:pt x="1038273" y="0"/>
                </a:lnTo>
                <a:lnTo>
                  <a:pt x="1038273" y="259568"/>
                </a:lnTo>
                <a:lnTo>
                  <a:pt x="0" y="259568"/>
                </a:lnTo>
                <a:lnTo>
                  <a:pt x="0" y="0"/>
                </a:lnTo>
                <a:close/>
              </a:path>
            </a:pathLst>
          </a:custGeom>
          <a:blipFill rotWithShape="1">
            <a:blip r:embed="rId3">
              <a:alphaModFix/>
            </a:blip>
            <a:stretch>
              <a:fillRect/>
            </a:stretch>
          </a:blipFill>
          <a:ln>
            <a:noFill/>
          </a:ln>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2"/>
          <p:cNvSpPr/>
          <p:nvPr/>
        </p:nvSpPr>
        <p:spPr>
          <a:xfrm>
            <a:off x="-110133" y="0"/>
            <a:ext cx="18655036" cy="4424724"/>
          </a:xfrm>
          <a:custGeom>
            <a:avLst/>
            <a:gdLst/>
            <a:ahLst/>
            <a:cxnLst/>
            <a:rect l="l" t="t" r="r" b="b"/>
            <a:pathLst>
              <a:path w="2127540" h="504624" extrusionOk="0">
                <a:moveTo>
                  <a:pt x="9545" y="0"/>
                </a:moveTo>
                <a:lnTo>
                  <a:pt x="2117995" y="0"/>
                </a:lnTo>
                <a:cubicBezTo>
                  <a:pt x="2120526" y="0"/>
                  <a:pt x="2122954" y="1006"/>
                  <a:pt x="2124744" y="2796"/>
                </a:cubicBezTo>
                <a:cubicBezTo>
                  <a:pt x="2126534" y="4586"/>
                  <a:pt x="2127540" y="7014"/>
                  <a:pt x="2127540" y="9545"/>
                </a:cubicBezTo>
                <a:lnTo>
                  <a:pt x="2127540" y="495079"/>
                </a:lnTo>
                <a:cubicBezTo>
                  <a:pt x="2127540" y="497610"/>
                  <a:pt x="2126534" y="500038"/>
                  <a:pt x="2124744" y="501828"/>
                </a:cubicBezTo>
                <a:cubicBezTo>
                  <a:pt x="2122954" y="503618"/>
                  <a:pt x="2120526" y="504624"/>
                  <a:pt x="2117995" y="504624"/>
                </a:cubicBezTo>
                <a:lnTo>
                  <a:pt x="9545" y="504624"/>
                </a:lnTo>
                <a:cubicBezTo>
                  <a:pt x="4273" y="504624"/>
                  <a:pt x="0" y="500350"/>
                  <a:pt x="0" y="495079"/>
                </a:cubicBezTo>
                <a:lnTo>
                  <a:pt x="0" y="9545"/>
                </a:lnTo>
                <a:cubicBezTo>
                  <a:pt x="0" y="4273"/>
                  <a:pt x="4273" y="0"/>
                  <a:pt x="9545" y="0"/>
                </a:cubicBezTo>
                <a:close/>
              </a:path>
            </a:pathLst>
          </a:custGeom>
          <a:blipFill rotWithShape="1">
            <a:blip r:embed="rId3">
              <a:alphaModFix/>
            </a:blip>
            <a:stretch>
              <a:fillRect t="-71774" b="-10910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2"/>
          <p:cNvGrpSpPr/>
          <p:nvPr/>
        </p:nvGrpSpPr>
        <p:grpSpPr>
          <a:xfrm>
            <a:off x="-236873" y="-144661"/>
            <a:ext cx="18781776" cy="4569385"/>
            <a:chOff x="0" y="-38100"/>
            <a:chExt cx="4946641" cy="1203459"/>
          </a:xfrm>
        </p:grpSpPr>
        <p:sp>
          <p:nvSpPr>
            <p:cNvPr id="230" name="Google Shape;230;p22"/>
            <p:cNvSpPr/>
            <p:nvPr/>
          </p:nvSpPr>
          <p:spPr>
            <a:xfrm>
              <a:off x="0" y="0"/>
              <a:ext cx="4946641" cy="1165359"/>
            </a:xfrm>
            <a:custGeom>
              <a:avLst/>
              <a:gdLst/>
              <a:ahLst/>
              <a:cxnLst/>
              <a:rect l="l" t="t" r="r" b="b"/>
              <a:pathLst>
                <a:path w="4946641" h="1165359" extrusionOk="0">
                  <a:moveTo>
                    <a:pt x="9481" y="0"/>
                  </a:moveTo>
                  <a:lnTo>
                    <a:pt x="4937160" y="0"/>
                  </a:lnTo>
                  <a:cubicBezTo>
                    <a:pt x="4939674" y="0"/>
                    <a:pt x="4942086" y="999"/>
                    <a:pt x="4943864" y="2777"/>
                  </a:cubicBezTo>
                  <a:cubicBezTo>
                    <a:pt x="4945642" y="4555"/>
                    <a:pt x="4946641" y="6966"/>
                    <a:pt x="4946641" y="9481"/>
                  </a:cubicBezTo>
                  <a:lnTo>
                    <a:pt x="4946641" y="1155879"/>
                  </a:lnTo>
                  <a:cubicBezTo>
                    <a:pt x="4946641" y="1158393"/>
                    <a:pt x="4945642" y="1160805"/>
                    <a:pt x="4943864" y="1162583"/>
                  </a:cubicBezTo>
                  <a:cubicBezTo>
                    <a:pt x="4942086" y="1164361"/>
                    <a:pt x="4939674" y="1165359"/>
                    <a:pt x="4937160" y="1165359"/>
                  </a:cubicBezTo>
                  <a:lnTo>
                    <a:pt x="9481" y="1165359"/>
                  </a:lnTo>
                  <a:cubicBezTo>
                    <a:pt x="6966" y="1165359"/>
                    <a:pt x="4555" y="1164361"/>
                    <a:pt x="2777" y="1162583"/>
                  </a:cubicBezTo>
                  <a:cubicBezTo>
                    <a:pt x="999" y="1160805"/>
                    <a:pt x="0" y="1158393"/>
                    <a:pt x="0" y="1155879"/>
                  </a:cubicBezTo>
                  <a:lnTo>
                    <a:pt x="0" y="9481"/>
                  </a:lnTo>
                  <a:cubicBezTo>
                    <a:pt x="0" y="6966"/>
                    <a:pt x="999" y="4555"/>
                    <a:pt x="2777" y="2777"/>
                  </a:cubicBezTo>
                  <a:cubicBezTo>
                    <a:pt x="4555" y="999"/>
                    <a:pt x="6966" y="0"/>
                    <a:pt x="9481" y="0"/>
                  </a:cubicBezTo>
                  <a:close/>
                </a:path>
              </a:pathLst>
            </a:custGeom>
            <a:solidFill>
              <a:srgbClr val="1B294A">
                <a:alpha val="5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txBox="1"/>
            <p:nvPr/>
          </p:nvSpPr>
          <p:spPr>
            <a:xfrm>
              <a:off x="0" y="-38100"/>
              <a:ext cx="4946641" cy="1203459"/>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2" name="Google Shape;232;p22"/>
          <p:cNvGrpSpPr/>
          <p:nvPr/>
        </p:nvGrpSpPr>
        <p:grpSpPr>
          <a:xfrm>
            <a:off x="1193286" y="6197669"/>
            <a:ext cx="809650" cy="882069"/>
            <a:chOff x="0" y="-38100"/>
            <a:chExt cx="213241" cy="232314"/>
          </a:xfrm>
        </p:grpSpPr>
        <p:sp>
          <p:nvSpPr>
            <p:cNvPr id="233" name="Google Shape;233;p22"/>
            <p:cNvSpPr/>
            <p:nvPr/>
          </p:nvSpPr>
          <p:spPr>
            <a:xfrm>
              <a:off x="0" y="0"/>
              <a:ext cx="213241" cy="194214"/>
            </a:xfrm>
            <a:custGeom>
              <a:avLst/>
              <a:gdLst/>
              <a:ahLst/>
              <a:cxnLst/>
              <a:rect l="l" t="t" r="r" b="b"/>
              <a:pathLst>
                <a:path w="213241" h="194214" extrusionOk="0">
                  <a:moveTo>
                    <a:pt x="0" y="0"/>
                  </a:moveTo>
                  <a:lnTo>
                    <a:pt x="213241" y="0"/>
                  </a:lnTo>
                  <a:lnTo>
                    <a:pt x="213241" y="194214"/>
                  </a:lnTo>
                  <a:lnTo>
                    <a:pt x="0" y="194214"/>
                  </a:lnTo>
                  <a:close/>
                </a:path>
              </a:pathLst>
            </a:custGeom>
            <a:solidFill>
              <a:srgbClr val="1B294A"/>
            </a:solidFill>
            <a:ln>
              <a:noFill/>
            </a:ln>
          </p:spPr>
          <p:txBody>
            <a:bodyPr/>
            <a:lstStyle/>
            <a:p>
              <a:endParaRPr lang="en-US"/>
            </a:p>
          </p:txBody>
        </p:sp>
        <p:sp>
          <p:nvSpPr>
            <p:cNvPr id="234" name="Google Shape;234;p22"/>
            <p:cNvSpPr txBox="1"/>
            <p:nvPr/>
          </p:nvSpPr>
          <p:spPr>
            <a:xfrm>
              <a:off x="0" y="-38100"/>
              <a:ext cx="213241" cy="232314"/>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5" name="Google Shape;235;p22"/>
          <p:cNvSpPr txBox="1"/>
          <p:nvPr/>
        </p:nvSpPr>
        <p:spPr>
          <a:xfrm>
            <a:off x="5203320" y="4749231"/>
            <a:ext cx="7881300" cy="646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1" i="0" u="none" strike="noStrike" cap="none">
                <a:solidFill>
                  <a:srgbClr val="1B294A"/>
                </a:solidFill>
              </a:rPr>
              <a:t>RESEARCH </a:t>
            </a:r>
            <a:r>
              <a:rPr lang="en-US" sz="4200" b="1">
                <a:solidFill>
                  <a:srgbClr val="1B294A"/>
                </a:solidFill>
              </a:rPr>
              <a:t>QUESTIONS</a:t>
            </a:r>
            <a:endParaRPr/>
          </a:p>
        </p:txBody>
      </p:sp>
      <p:sp>
        <p:nvSpPr>
          <p:cNvPr id="236" name="Google Shape;236;p22"/>
          <p:cNvSpPr txBox="1"/>
          <p:nvPr/>
        </p:nvSpPr>
        <p:spPr>
          <a:xfrm>
            <a:off x="1193286" y="6379246"/>
            <a:ext cx="809650" cy="58025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400" b="1" i="0" u="none" strike="noStrike" cap="none">
                <a:solidFill>
                  <a:srgbClr val="FFFFFF"/>
                </a:solidFill>
                <a:latin typeface="Lato"/>
                <a:ea typeface="Lato"/>
                <a:cs typeface="Lato"/>
                <a:sym typeface="Lato"/>
              </a:rPr>
              <a:t>01</a:t>
            </a:r>
            <a:endParaRPr/>
          </a:p>
        </p:txBody>
      </p:sp>
      <p:grpSp>
        <p:nvGrpSpPr>
          <p:cNvPr id="237" name="Google Shape;237;p22"/>
          <p:cNvGrpSpPr/>
          <p:nvPr/>
        </p:nvGrpSpPr>
        <p:grpSpPr>
          <a:xfrm>
            <a:off x="9641623" y="6197668"/>
            <a:ext cx="809655" cy="882073"/>
            <a:chOff x="0" y="-38100"/>
            <a:chExt cx="213241" cy="232314"/>
          </a:xfrm>
        </p:grpSpPr>
        <p:sp>
          <p:nvSpPr>
            <p:cNvPr id="238" name="Google Shape;238;p22"/>
            <p:cNvSpPr/>
            <p:nvPr/>
          </p:nvSpPr>
          <p:spPr>
            <a:xfrm>
              <a:off x="0" y="0"/>
              <a:ext cx="213241" cy="194214"/>
            </a:xfrm>
            <a:custGeom>
              <a:avLst/>
              <a:gdLst/>
              <a:ahLst/>
              <a:cxnLst/>
              <a:rect l="l" t="t" r="r" b="b"/>
              <a:pathLst>
                <a:path w="213241" h="194214" extrusionOk="0">
                  <a:moveTo>
                    <a:pt x="0" y="0"/>
                  </a:moveTo>
                  <a:lnTo>
                    <a:pt x="213241" y="0"/>
                  </a:lnTo>
                  <a:lnTo>
                    <a:pt x="213241" y="194214"/>
                  </a:lnTo>
                  <a:lnTo>
                    <a:pt x="0" y="194214"/>
                  </a:lnTo>
                  <a:close/>
                </a:path>
              </a:pathLst>
            </a:custGeom>
            <a:solidFill>
              <a:srgbClr val="1B294A"/>
            </a:solidFill>
            <a:ln>
              <a:noFill/>
            </a:ln>
          </p:spPr>
          <p:txBody>
            <a:bodyPr/>
            <a:lstStyle/>
            <a:p>
              <a:endParaRPr lang="en-US"/>
            </a:p>
          </p:txBody>
        </p:sp>
        <p:sp>
          <p:nvSpPr>
            <p:cNvPr id="239" name="Google Shape;239;p22"/>
            <p:cNvSpPr txBox="1"/>
            <p:nvPr/>
          </p:nvSpPr>
          <p:spPr>
            <a:xfrm>
              <a:off x="0" y="-38100"/>
              <a:ext cx="213241" cy="232314"/>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0" name="Google Shape;240;p22"/>
          <p:cNvSpPr txBox="1"/>
          <p:nvPr/>
        </p:nvSpPr>
        <p:spPr>
          <a:xfrm>
            <a:off x="9641623" y="6379246"/>
            <a:ext cx="809650" cy="58025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400" b="1" i="0" u="none" strike="noStrike" cap="none">
                <a:solidFill>
                  <a:srgbClr val="FFFFFF"/>
                </a:solidFill>
                <a:latin typeface="Lato"/>
                <a:ea typeface="Lato"/>
                <a:cs typeface="Lato"/>
                <a:sym typeface="Lato"/>
              </a:rPr>
              <a:t>02</a:t>
            </a:r>
            <a:endParaRPr/>
          </a:p>
        </p:txBody>
      </p:sp>
      <p:grpSp>
        <p:nvGrpSpPr>
          <p:cNvPr id="241" name="Google Shape;241;p22"/>
          <p:cNvGrpSpPr/>
          <p:nvPr/>
        </p:nvGrpSpPr>
        <p:grpSpPr>
          <a:xfrm>
            <a:off x="5773697" y="9536211"/>
            <a:ext cx="6887375" cy="897455"/>
            <a:chOff x="0" y="-38100"/>
            <a:chExt cx="1813959" cy="236367"/>
          </a:xfrm>
        </p:grpSpPr>
        <p:sp>
          <p:nvSpPr>
            <p:cNvPr id="242" name="Google Shape;242;p22"/>
            <p:cNvSpPr/>
            <p:nvPr/>
          </p:nvSpPr>
          <p:spPr>
            <a:xfrm>
              <a:off x="0" y="0"/>
              <a:ext cx="1813959" cy="198267"/>
            </a:xfrm>
            <a:custGeom>
              <a:avLst/>
              <a:gdLst/>
              <a:ahLst/>
              <a:cxnLst/>
              <a:rect l="l" t="t" r="r" b="b"/>
              <a:pathLst>
                <a:path w="1813959" h="198267" extrusionOk="0">
                  <a:moveTo>
                    <a:pt x="0" y="0"/>
                  </a:moveTo>
                  <a:lnTo>
                    <a:pt x="1813959" y="0"/>
                  </a:lnTo>
                  <a:lnTo>
                    <a:pt x="1813959" y="198267"/>
                  </a:lnTo>
                  <a:lnTo>
                    <a:pt x="0" y="198267"/>
                  </a:lnTo>
                  <a:close/>
                </a:path>
              </a:pathLst>
            </a:custGeom>
            <a:solidFill>
              <a:srgbClr val="1B294A"/>
            </a:solidFill>
            <a:ln>
              <a:noFill/>
            </a:ln>
          </p:spPr>
          <p:txBody>
            <a:bodyPr/>
            <a:lstStyle/>
            <a:p>
              <a:endParaRPr lang="en-US"/>
            </a:p>
          </p:txBody>
        </p:sp>
        <p:sp>
          <p:nvSpPr>
            <p:cNvPr id="243" name="Google Shape;243;p22"/>
            <p:cNvSpPr txBox="1"/>
            <p:nvPr/>
          </p:nvSpPr>
          <p:spPr>
            <a:xfrm>
              <a:off x="0" y="-38100"/>
              <a:ext cx="1813959" cy="236367"/>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4" name="Google Shape;244;p22"/>
          <p:cNvSpPr txBox="1"/>
          <p:nvPr/>
        </p:nvSpPr>
        <p:spPr>
          <a:xfrm>
            <a:off x="11065800" y="6197675"/>
            <a:ext cx="6311700" cy="29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800" b="1">
                <a:solidFill>
                  <a:schemeClr val="dk1"/>
                </a:solidFill>
              </a:rPr>
              <a:t>Explore the ethical frameworks for emotional data narratives.</a:t>
            </a:r>
            <a:endParaRPr sz="3800" b="1">
              <a:solidFill>
                <a:schemeClr val="dk1"/>
              </a:solidFill>
            </a:endParaRPr>
          </a:p>
        </p:txBody>
      </p:sp>
      <p:sp>
        <p:nvSpPr>
          <p:cNvPr id="245" name="Google Shape;245;p22"/>
          <p:cNvSpPr txBox="1"/>
          <p:nvPr/>
        </p:nvSpPr>
        <p:spPr>
          <a:xfrm>
            <a:off x="2471200" y="6197675"/>
            <a:ext cx="6695400" cy="292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3800" b="1">
                <a:solidFill>
                  <a:schemeClr val="dk1"/>
                </a:solidFill>
              </a:rPr>
              <a:t>Define methods for evaluating immersion and emotional engagement.</a:t>
            </a:r>
            <a:endParaRPr sz="3800" b="1">
              <a:solidFill>
                <a:schemeClr val="dk1"/>
              </a:solidFill>
            </a:endParaRPr>
          </a:p>
          <a:p>
            <a:pPr marL="0" lvl="0" indent="0" algn="l" rtl="0">
              <a:spcBef>
                <a:spcPts val="1200"/>
              </a:spcBef>
              <a:spcAft>
                <a:spcPts val="0"/>
              </a:spcAft>
              <a:buNone/>
            </a:pPr>
            <a:endParaRPr sz="32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907</Words>
  <Application>Microsoft Macintosh PowerPoint</Application>
  <PresentationFormat>Custom</PresentationFormat>
  <Paragraphs>154</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Montserrat</vt:lpstr>
      <vt:lpstr>Roboto</vt:lpstr>
      <vt:lpstr>Archivo Black</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Augustine, Gifty</cp:lastModifiedBy>
  <cp:revision>9</cp:revision>
  <dcterms:modified xsi:type="dcterms:W3CDTF">2025-06-22T12:27:29Z</dcterms:modified>
</cp:coreProperties>
</file>